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heme/theme1.xml" ContentType="application/vnd.openxmlformats-officedocument.theme+xml"/>
  <Override PartName="/ppt/theme/theme2.xml" ContentType="application/vnd.openxmlformats-officedocument.them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presProps.xml" ContentType="application/vnd.openxmlformats-officedocument.presentationml.presProps+xml"/>
  <Override PartName="/ppt/media/image18.png" ContentType="image/png"/>
  <Override PartName="/ppt/media/image1.png" ContentType="image/png"/>
  <Override PartName="/ppt/media/image2.png" ContentType="image/png"/>
  <Override PartName="/ppt/media/image3.png" ContentType="image/png"/>
  <Override PartName="/ppt/media/image40.png" ContentType="image/png"/>
  <Override PartName="/ppt/media/image4.png" ContentType="image/png"/>
  <Override PartName="/ppt/media/image41.png" ContentType="image/png"/>
  <Override PartName="/ppt/media/image5.png" ContentType="image/png"/>
  <Override PartName="/ppt/media/image6.png" ContentType="image/png"/>
  <Override PartName="/ppt/media/image7.png" ContentType="image/png"/>
  <Override PartName="/ppt/media/image11.png" ContentType="image/png"/>
  <Override PartName="/ppt/media/image8.png" ContentType="image/png"/>
  <Override PartName="/ppt/media/image10.png" ContentType="image/png"/>
  <Override PartName="/ppt/media/image9.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9.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12193588" cy="685800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Blank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3520" cy="1144800"/>
          </a:xfrm>
          <a:prstGeom prst="rect">
            <a:avLst/>
          </a:prstGeom>
          <a:noFill/>
          <a:ln w="0">
            <a:noFill/>
          </a:ln>
        </p:spPr>
        <p:txBody>
          <a:bodyPr lIns="0" rIns="0" tIns="0" bIns="0" anchor="ctr">
            <a:spAutoFit/>
          </a:bodyPr>
          <a:p>
            <a:pPr indent="0" algn="ctr">
              <a:buNone/>
            </a:pPr>
            <a:endParaRPr b="0" lang="fr-FR" sz="4400" strike="noStrike" u="none">
              <a:solidFill>
                <a:srgbClr val="000000"/>
              </a:solidFill>
              <a:effectLst/>
              <a:uFillTx/>
              <a:latin typeface="Arial"/>
            </a:endParaRPr>
          </a:p>
        </p:txBody>
      </p:sp>
      <p:sp>
        <p:nvSpPr>
          <p:cNvPr id="5" name="PlaceHolder 2"/>
          <p:cNvSpPr>
            <a:spLocks noGrp="1"/>
          </p:cNvSpPr>
          <p:nvPr>
            <p:ph type="subTitle"/>
          </p:nvPr>
        </p:nvSpPr>
        <p:spPr>
          <a:xfrm>
            <a:off x="609480" y="1604520"/>
            <a:ext cx="10973520" cy="3977280"/>
          </a:xfrm>
          <a:prstGeom prst="rect">
            <a:avLst/>
          </a:prstGeom>
          <a:noFill/>
          <a:ln w="0">
            <a:noFill/>
          </a:ln>
        </p:spPr>
        <p:txBody>
          <a:bodyPr lIns="0" rIns="0" tIns="0" bIns="0" anchor="ctr">
            <a:spAutoFit/>
          </a:bodyPr>
          <a:p>
            <a:pPr indent="0" algn="ctr">
              <a:buNone/>
            </a:pPr>
            <a:endParaRPr b="0" lang="fr-FR" sz="3200" strike="noStrike" u="none">
              <a:solidFill>
                <a:srgbClr val="000000"/>
              </a:solidFill>
              <a:effectLst/>
              <a:uFillTx/>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r>
              <a:rPr b="0" lang="fr-FR" sz="4400" strike="noStrike" u="none">
                <a:solidFill>
                  <a:srgbClr val="000000"/>
                </a:solidFill>
                <a:effectLst/>
                <a:uFillTx/>
                <a:latin typeface="Arial"/>
              </a:rPr>
              <a:t>Cliquez pour éditer le format du texte-titre</a:t>
            </a:r>
            <a:endParaRPr b="0" lang="fr-FR" sz="4400" strike="noStrike" u="none">
              <a:solidFill>
                <a:srgbClr val="000000"/>
              </a:solidFill>
              <a:effectLst/>
              <a:uFillTx/>
              <a:latin typeface="Arial"/>
            </a:endParaRPr>
          </a:p>
        </p:txBody>
      </p:sp>
      <p:sp>
        <p:nvSpPr>
          <p:cNvPr id="3" name="PlaceHolder 2"/>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trike="noStrike" u="none">
                <a:solidFill>
                  <a:srgbClr val="000000"/>
                </a:solidFill>
                <a:effectLst/>
                <a:uFillTx/>
                <a:latin typeface="Arial"/>
              </a:rPr>
              <a:t>Cliquez pour éditer le format du plan de texte</a:t>
            </a:r>
            <a:endParaRPr b="0" lang="fr-FR"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fr-FR" sz="2800" strike="noStrike" u="none">
                <a:solidFill>
                  <a:srgbClr val="000000"/>
                </a:solidFill>
                <a:effectLst/>
                <a:uFillTx/>
                <a:latin typeface="Arial"/>
              </a:rPr>
              <a:t>Second niveau de plan</a:t>
            </a:r>
            <a:endParaRPr b="0" lang="fr-FR"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fr-FR" sz="2400" strike="noStrike" u="none">
                <a:solidFill>
                  <a:srgbClr val="000000"/>
                </a:solidFill>
                <a:effectLst/>
                <a:uFillTx/>
                <a:latin typeface="Arial"/>
              </a:rPr>
              <a:t>Troisième niveau de plan</a:t>
            </a:r>
            <a:endParaRPr b="0" lang="fr-FR"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fr-FR" sz="2000" strike="noStrike" u="none">
                <a:solidFill>
                  <a:srgbClr val="000000"/>
                </a:solidFill>
                <a:effectLst/>
                <a:uFillTx/>
                <a:latin typeface="Arial"/>
              </a:rPr>
              <a:t>Quatrième niveau de plan</a:t>
            </a:r>
            <a:endParaRPr b="0" lang="fr-FR"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fr-FR" sz="2000" strike="noStrike" u="none">
                <a:solidFill>
                  <a:srgbClr val="000000"/>
                </a:solidFill>
                <a:effectLst/>
                <a:uFillTx/>
                <a:latin typeface="Arial"/>
              </a:rPr>
              <a:t>Cinquième niveau de plan</a:t>
            </a:r>
            <a:endParaRPr b="0" lang="fr-FR"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fr-FR" sz="2000" strike="noStrike" u="none">
                <a:solidFill>
                  <a:srgbClr val="000000"/>
                </a:solidFill>
                <a:effectLst/>
                <a:uFillTx/>
                <a:latin typeface="Arial"/>
              </a:rPr>
              <a:t>Sixième niveau de plan</a:t>
            </a:r>
            <a:endParaRPr b="0" lang="fr-FR"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fr-FR" sz="2000" strike="noStrike" u="none">
                <a:solidFill>
                  <a:srgbClr val="000000"/>
                </a:solidFill>
                <a:effectLst/>
                <a:uFillTx/>
                <a:latin typeface="Arial"/>
              </a:rPr>
              <a:t>Septième niveau de plan</a:t>
            </a:r>
            <a:endParaRPr b="0" lang="fr-FR" sz="20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pPr indent="0" algn="ctr">
              <a:buNone/>
            </a:pPr>
            <a:r>
              <a:rPr b="0" lang="fr-FR" sz="4400" strike="noStrike" u="none">
                <a:solidFill>
                  <a:srgbClr val="000000"/>
                </a:solidFill>
                <a:effectLst/>
                <a:uFillTx/>
                <a:latin typeface="Arial"/>
              </a:rPr>
              <a:t>Cliquez pour éditer le format du texte-titre</a:t>
            </a:r>
            <a:endParaRPr b="0" lang="fr-FR" sz="4400" strike="noStrike" u="none">
              <a:solidFill>
                <a:srgbClr val="000000"/>
              </a:solidFill>
              <a:effectLst/>
              <a:uFillTx/>
              <a:latin typeface="Arial"/>
            </a:endParaRPr>
          </a:p>
        </p:txBody>
      </p:sp>
      <p:sp>
        <p:nvSpPr>
          <p:cNvPr id="7" name="PlaceHolder 2"/>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trike="noStrike" u="none">
                <a:solidFill>
                  <a:srgbClr val="000000"/>
                </a:solidFill>
                <a:effectLst/>
                <a:uFillTx/>
                <a:latin typeface="Arial"/>
              </a:rPr>
              <a:t>Cliquez pour éditer le format du plan de texte</a:t>
            </a:r>
            <a:endParaRPr b="0" lang="fr-FR"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fr-FR" sz="2800" strike="noStrike" u="none">
                <a:solidFill>
                  <a:srgbClr val="000000"/>
                </a:solidFill>
                <a:effectLst/>
                <a:uFillTx/>
                <a:latin typeface="Arial"/>
              </a:rPr>
              <a:t>Second niveau de plan</a:t>
            </a:r>
            <a:endParaRPr b="0" lang="fr-FR"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fr-FR" sz="2400" strike="noStrike" u="none">
                <a:solidFill>
                  <a:srgbClr val="000000"/>
                </a:solidFill>
                <a:effectLst/>
                <a:uFillTx/>
                <a:latin typeface="Arial"/>
              </a:rPr>
              <a:t>Troisième niveau de plan</a:t>
            </a:r>
            <a:endParaRPr b="0" lang="fr-FR"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fr-FR" sz="2000" strike="noStrike" u="none">
                <a:solidFill>
                  <a:srgbClr val="000000"/>
                </a:solidFill>
                <a:effectLst/>
                <a:uFillTx/>
                <a:latin typeface="Arial"/>
              </a:rPr>
              <a:t>Quatrième niveau de plan</a:t>
            </a:r>
            <a:endParaRPr b="0" lang="fr-FR"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fr-FR" sz="2000" strike="noStrike" u="none">
                <a:solidFill>
                  <a:srgbClr val="000000"/>
                </a:solidFill>
                <a:effectLst/>
                <a:uFillTx/>
                <a:latin typeface="Arial"/>
              </a:rPr>
              <a:t>Cinquième niveau de plan</a:t>
            </a:r>
            <a:endParaRPr b="0" lang="fr-FR"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fr-FR" sz="2000" strike="noStrike" u="none">
                <a:solidFill>
                  <a:srgbClr val="000000"/>
                </a:solidFill>
                <a:effectLst/>
                <a:uFillTx/>
                <a:latin typeface="Arial"/>
              </a:rPr>
              <a:t>Sixième niveau de plan</a:t>
            </a:r>
            <a:endParaRPr b="0" lang="fr-FR"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fr-FR" sz="2000" strike="noStrike" u="none">
                <a:solidFill>
                  <a:srgbClr val="000000"/>
                </a:solidFill>
                <a:effectLst/>
                <a:uFillTx/>
                <a:latin typeface="Arial"/>
              </a:rPr>
              <a:t>Septième niveau de plan</a:t>
            </a:r>
            <a:endParaRPr b="0" lang="fr-FR" sz="20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52"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slideLayout" Target="../slideLayouts/slideLayout2.xml"/>
</Relationships>
</file>

<file path=ppt/slides/_rels/slide1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slideLayout" Target="../slideLayouts/slideLayout2.xml"/>
</Relationships>
</file>

<file path=ppt/slides/_rels/slide1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41.png"/><Relationship Id="rId3" Type="http://schemas.openxmlformats.org/officeDocument/2006/relationships/slideLayout" Target="../slideLayouts/slideLayout2.xml"/>
</Relationships>
</file>

<file path=ppt/slides/_rels/slide14.xml.rels><?xml version="1.0" encoding="UTF-8"?>
<Relationships xmlns="http://schemas.openxmlformats.org/package/2006/relationships"><Relationship Id="rId1" Type="http://schemas.openxmlformats.org/officeDocument/2006/relationships/hyperlink" Target="mailto:aidf@sfr.fr" TargetMode="External"/><Relationship Id="rId2" Type="http://schemas.openxmlformats.org/officeDocument/2006/relationships/image" Target="../media/image3.png"/><Relationship Id="rId3"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hyperlink" Target="https://www.aidfdouaniers.org/" TargetMode="Externa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6.png"/><Relationship Id="rId3"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hyperlink" Target="https://www.youtube.com/channel/UCAcK3cnuNdOoi17CXCmk6KQ" TargetMode="Externa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8.png"/><Relationship Id="rId3" Type="http://schemas.openxmlformats.org/officeDocument/2006/relationships/image" Target="../media/image18.png"/><Relationship Id="rId4" Type="http://schemas.openxmlformats.org/officeDocument/2006/relationships/image" Target="../media/image18.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8.png"/><Relationship Id="rId3" Type="http://schemas.openxmlformats.org/officeDocument/2006/relationships/image" Target="../media/image18.png"/><Relationship Id="rId4" Type="http://schemas.openxmlformats.org/officeDocument/2006/relationships/image" Target="../media/image18.png"/><Relationship Id="rId5" Type="http://schemas.openxmlformats.org/officeDocument/2006/relationships/image" Target="../media/image18.png"/><Relationship Id="rId6" Type="http://schemas.openxmlformats.org/officeDocument/2006/relationships/image" Target="../media/image18.png"/><Relationship Id="rId7" Type="http://schemas.openxmlformats.org/officeDocument/2006/relationships/image" Target="../media/image18.png"/><Relationship Id="rId8" Type="http://schemas.openxmlformats.org/officeDocument/2006/relationships/image" Target="../media/image18.png"/><Relationship Id="rId9" Type="http://schemas.openxmlformats.org/officeDocument/2006/relationships/image" Target="../media/image18.png"/><Relationship Id="rId10" Type="http://schemas.openxmlformats.org/officeDocument/2006/relationships/image" Target="../media/image18.png"/><Relationship Id="rId11" Type="http://schemas.openxmlformats.org/officeDocument/2006/relationships/image" Target="../media/image2.png"/><Relationship Id="rId12"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ee6ef"/>
        </a:solidFill>
      </p:bgPr>
    </p:bg>
    <p:spTree>
      <p:nvGrpSpPr>
        <p:cNvPr id="1" name=""/>
        <p:cNvGrpSpPr/>
        <p:nvPr/>
      </p:nvGrpSpPr>
      <p:grpSpPr>
        <a:xfrm>
          <a:off x="0" y="0"/>
          <a:ext cx="0" cy="0"/>
          <a:chOff x="0" y="0"/>
          <a:chExt cx="0" cy="0"/>
        </a:xfrm>
      </p:grpSpPr>
      <p:pic>
        <p:nvPicPr>
          <p:cNvPr id="8" name="" descr=""/>
          <p:cNvPicPr/>
          <p:nvPr/>
        </p:nvPicPr>
        <p:blipFill>
          <a:blip r:embed="rId1"/>
          <a:stretch/>
        </p:blipFill>
        <p:spPr>
          <a:xfrm>
            <a:off x="7950240" y="2340000"/>
            <a:ext cx="3748680" cy="1798200"/>
          </a:xfrm>
          <a:prstGeom prst="rect">
            <a:avLst/>
          </a:prstGeom>
          <a:noFill/>
          <a:ln w="0">
            <a:noFill/>
          </a:ln>
        </p:spPr>
      </p:pic>
      <p:sp>
        <p:nvSpPr>
          <p:cNvPr id="9" name="PlaceHolder 1"/>
          <p:cNvSpPr>
            <a:spLocks noGrp="1"/>
          </p:cNvSpPr>
          <p:nvPr>
            <p:ph type="title"/>
          </p:nvPr>
        </p:nvSpPr>
        <p:spPr>
          <a:xfrm>
            <a:off x="2880000" y="720000"/>
            <a:ext cx="8575920" cy="358200"/>
          </a:xfrm>
          <a:prstGeom prst="rect">
            <a:avLst/>
          </a:prstGeom>
          <a:noFill/>
          <a:ln w="0">
            <a:noFill/>
          </a:ln>
        </p:spPr>
        <p:txBody>
          <a:bodyPr lIns="0" rIns="0" tIns="0" bIns="0" anchor="b">
            <a:noAutofit/>
          </a:bodyPr>
          <a:p>
            <a:pPr indent="0" algn="ctr">
              <a:lnSpc>
                <a:spcPct val="100000"/>
              </a:lnSpc>
              <a:buNone/>
              <a:tabLst>
                <a:tab algn="l" pos="0"/>
              </a:tabLst>
            </a:pPr>
            <a:r>
              <a:rPr b="1" lang="fr-FR" sz="2800" strike="noStrike" u="none">
                <a:solidFill>
                  <a:srgbClr val="006699"/>
                </a:solidFill>
                <a:effectLst/>
                <a:uFillTx/>
                <a:latin typeface="Calibri"/>
              </a:rPr>
              <a:t>Association</a:t>
            </a:r>
            <a:r>
              <a:rPr b="1" lang="fr-FR" sz="6000" strike="noStrike" u="none">
                <a:solidFill>
                  <a:srgbClr val="006699"/>
                </a:solidFill>
                <a:effectLst/>
                <a:uFillTx/>
                <a:latin typeface="Calibri"/>
              </a:rPr>
              <a:t> </a:t>
            </a:r>
            <a:r>
              <a:rPr b="1" lang="fr-FR" sz="2800" strike="noStrike" u="none">
                <a:solidFill>
                  <a:srgbClr val="006699"/>
                </a:solidFill>
                <a:effectLst/>
                <a:uFillTx/>
                <a:latin typeface="Calibri"/>
              </a:rPr>
              <a:t>Internationale des Douaniers Francophones</a:t>
            </a:r>
            <a:endParaRPr b="0" lang="fr-FR" sz="2800" strike="noStrike" u="none">
              <a:solidFill>
                <a:srgbClr val="000000"/>
              </a:solidFill>
              <a:effectLst/>
              <a:uFillTx/>
              <a:latin typeface="Arial"/>
            </a:endParaRPr>
          </a:p>
        </p:txBody>
      </p:sp>
      <p:sp>
        <p:nvSpPr>
          <p:cNvPr id="10" name=""/>
          <p:cNvSpPr/>
          <p:nvPr/>
        </p:nvSpPr>
        <p:spPr>
          <a:xfrm>
            <a:off x="5400360" y="4140000"/>
            <a:ext cx="1978200" cy="21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2a6099"/>
                </a:solidFill>
                <a:effectLst/>
                <a:uFillTx/>
                <a:latin typeface="Calibri"/>
                <a:ea typeface="DejaVu Sans"/>
              </a:rPr>
              <a:t>Algérie,</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Autriche,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Belgique,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Bénin,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Burkina Faso,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Burundi,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Cameroun,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Canada,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Centrafrique (RCA), </a:t>
            </a:r>
            <a:endParaRPr b="0" lang="fr-FR" sz="1800" strike="noStrike" u="none">
              <a:solidFill>
                <a:srgbClr val="000000"/>
              </a:solidFill>
              <a:effectLst/>
              <a:uFillTx/>
              <a:latin typeface="Arial"/>
            </a:endParaRPr>
          </a:p>
        </p:txBody>
      </p:sp>
      <p:sp>
        <p:nvSpPr>
          <p:cNvPr id="11" name=""/>
          <p:cNvSpPr/>
          <p:nvPr/>
        </p:nvSpPr>
        <p:spPr>
          <a:xfrm>
            <a:off x="10620720" y="5256000"/>
            <a:ext cx="1078200" cy="1258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2a6099"/>
                </a:solidFill>
                <a:effectLst/>
                <a:uFillTx/>
                <a:latin typeface="Calibri"/>
                <a:ea typeface="DejaVu Sans"/>
              </a:rPr>
              <a:t>Suisse,</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Tchad</a:t>
            </a:r>
            <a:br>
              <a:rPr sz="1800"/>
            </a:br>
            <a:r>
              <a:rPr b="0" lang="fr-FR" sz="1800" strike="noStrike" u="none">
                <a:solidFill>
                  <a:srgbClr val="2a6099"/>
                </a:solidFill>
                <a:effectLst/>
                <a:uFillTx/>
                <a:latin typeface="Calibri"/>
                <a:ea typeface="DejaVu Sans"/>
              </a:rPr>
              <a:t>Togo,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Tunisie,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Ukraine.</a:t>
            </a:r>
            <a:endParaRPr b="0" lang="fr-FR" sz="1800" strike="noStrike" u="none">
              <a:solidFill>
                <a:srgbClr val="000000"/>
              </a:solidFill>
              <a:effectLst/>
              <a:uFillTx/>
              <a:latin typeface="Arial"/>
            </a:endParaRPr>
          </a:p>
        </p:txBody>
      </p:sp>
      <p:pic>
        <p:nvPicPr>
          <p:cNvPr id="12" name="Image 2" descr=""/>
          <p:cNvPicPr/>
          <p:nvPr/>
        </p:nvPicPr>
        <p:blipFill>
          <a:blip r:embed="rId2"/>
          <a:stretch/>
        </p:blipFill>
        <p:spPr>
          <a:xfrm>
            <a:off x="166680" y="178560"/>
            <a:ext cx="2628360" cy="1448280"/>
          </a:xfrm>
          <a:prstGeom prst="rect">
            <a:avLst/>
          </a:prstGeom>
          <a:noFill/>
          <a:ln w="0">
            <a:noFill/>
          </a:ln>
        </p:spPr>
      </p:pic>
      <p:sp>
        <p:nvSpPr>
          <p:cNvPr id="13" name=""/>
          <p:cNvSpPr/>
          <p:nvPr/>
        </p:nvSpPr>
        <p:spPr>
          <a:xfrm>
            <a:off x="9361080" y="4140000"/>
            <a:ext cx="2158560" cy="251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2a6099"/>
                </a:solidFill>
                <a:effectLst/>
                <a:uFillTx/>
                <a:latin typeface="Calibri"/>
                <a:ea typeface="DejaVu Sans"/>
              </a:rPr>
              <a:t>Haïti,</a:t>
            </a:r>
            <a:br>
              <a:rPr sz="1800"/>
            </a:br>
            <a:r>
              <a:rPr b="0" lang="fr-FR" sz="1800" strike="noStrike" u="none">
                <a:solidFill>
                  <a:srgbClr val="2a6099"/>
                </a:solidFill>
                <a:effectLst/>
                <a:uFillTx/>
                <a:latin typeface="Calibri"/>
                <a:ea typeface="DejaVu Sans"/>
              </a:rPr>
              <a:t>Luxembourg,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Mauritanie,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Macédoine du Nord,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Mali,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Maroc, </a:t>
            </a:r>
            <a:br>
              <a:rPr sz="1800"/>
            </a:br>
            <a:r>
              <a:rPr b="0" lang="fr-FR" sz="1800" strike="noStrike" u="none">
                <a:solidFill>
                  <a:srgbClr val="2a6099"/>
                </a:solidFill>
                <a:effectLst/>
                <a:uFillTx/>
                <a:latin typeface="Calibri"/>
                <a:ea typeface="DejaVu Sans"/>
              </a:rPr>
              <a:t>Nigeria</a:t>
            </a:r>
            <a:r>
              <a:rPr b="0" lang="fr-FR" sz="1800" strike="noStrike" u="none">
                <a:solidFill>
                  <a:srgbClr val="000000"/>
                </a:solidFill>
                <a:effectLst/>
                <a:uFillTx/>
                <a:latin typeface="Calibri"/>
                <a:ea typeface="DejaVu Sans"/>
              </a:rPr>
              <a:t>,</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Niger,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Sénégal,</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 </a:t>
            </a:r>
            <a:endParaRPr b="0" lang="fr-FR" sz="1800" strike="noStrike" u="none">
              <a:solidFill>
                <a:srgbClr val="000000"/>
              </a:solidFill>
              <a:effectLst/>
              <a:uFillTx/>
              <a:latin typeface="Arial"/>
            </a:endParaRPr>
          </a:p>
        </p:txBody>
      </p:sp>
      <p:sp>
        <p:nvSpPr>
          <p:cNvPr id="14" name=""/>
          <p:cNvSpPr/>
          <p:nvPr/>
        </p:nvSpPr>
        <p:spPr>
          <a:xfrm>
            <a:off x="7380720" y="4140000"/>
            <a:ext cx="1978200" cy="21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2a6099"/>
                </a:solidFill>
                <a:effectLst/>
                <a:uFillTx/>
                <a:latin typeface="Calibri"/>
                <a:ea typeface="DejaVu Sans"/>
              </a:rPr>
              <a:t>Comores,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Congo Brazzaville,</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Congo (RDC),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Côte d’ivoire,</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Djibouti,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Grèce,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France,</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Gabon, </a:t>
            </a:r>
            <a:endParaRPr b="0" lang="fr-FR" sz="1800" strike="noStrike" u="none">
              <a:solidFill>
                <a:srgbClr val="000000"/>
              </a:solidFill>
              <a:effectLst/>
              <a:uFillTx/>
              <a:latin typeface="Arial"/>
            </a:endParaRPr>
          </a:p>
          <a:p>
            <a:pPr>
              <a:lnSpc>
                <a:spcPct val="100000"/>
              </a:lnSpc>
            </a:pPr>
            <a:r>
              <a:rPr b="0" lang="fr-FR" sz="1800" strike="noStrike" u="none">
                <a:solidFill>
                  <a:srgbClr val="2a6099"/>
                </a:solidFill>
                <a:effectLst/>
                <a:uFillTx/>
                <a:latin typeface="Calibri"/>
                <a:ea typeface="DejaVu Sans"/>
              </a:rPr>
              <a:t>Guinée Conakry,</a:t>
            </a:r>
            <a:endParaRPr b="0" lang="fr-FR" sz="1800" strike="noStrike" u="none">
              <a:solidFill>
                <a:srgbClr val="000000"/>
              </a:solidFill>
              <a:effectLst/>
              <a:uFillTx/>
              <a:latin typeface="Arial"/>
            </a:endParaRPr>
          </a:p>
        </p:txBody>
      </p:sp>
      <p:sp>
        <p:nvSpPr>
          <p:cNvPr id="15" name=""/>
          <p:cNvSpPr/>
          <p:nvPr/>
        </p:nvSpPr>
        <p:spPr>
          <a:xfrm>
            <a:off x="5580360" y="2160000"/>
            <a:ext cx="5938560" cy="425520"/>
          </a:xfrm>
          <a:prstGeom prst="rect">
            <a:avLst/>
          </a:prstGeom>
          <a:noFill/>
          <a:ln w="0">
            <a:noFill/>
          </a:ln>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a typeface="DejaVu Sans"/>
            </a:endParaRPr>
          </a:p>
        </p:txBody>
      </p:sp>
      <p:sp>
        <p:nvSpPr>
          <p:cNvPr id="16" name=""/>
          <p:cNvSpPr/>
          <p:nvPr/>
        </p:nvSpPr>
        <p:spPr>
          <a:xfrm>
            <a:off x="5146920" y="1656000"/>
            <a:ext cx="6446160" cy="21902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0" lang="fr-FR" sz="2200" strike="noStrike" u="none">
                <a:solidFill>
                  <a:srgbClr val="2a6099"/>
                </a:solidFill>
                <a:effectLst/>
                <a:uFillTx/>
                <a:latin typeface="Calibri"/>
                <a:ea typeface="Microsoft YaHei"/>
              </a:rPr>
              <a:t>- </a:t>
            </a:r>
            <a:r>
              <a:rPr b="1" lang="fr-FR" sz="2200" strike="noStrike" u="none">
                <a:solidFill>
                  <a:srgbClr val="2a6099"/>
                </a:solidFill>
                <a:effectLst/>
                <a:uFillTx/>
                <a:latin typeface="Calibri"/>
                <a:ea typeface="Microsoft YaHei"/>
              </a:rPr>
              <a:t>L’AIDF</a:t>
            </a:r>
            <a:r>
              <a:rPr b="0" lang="fr-FR" sz="2200" strike="noStrike" u="none">
                <a:solidFill>
                  <a:srgbClr val="2a6099"/>
                </a:solidFill>
                <a:effectLst/>
                <a:uFillTx/>
                <a:latin typeface="Calibri"/>
                <a:ea typeface="Microsoft YaHei"/>
              </a:rPr>
              <a:t> compte plus de </a:t>
            </a:r>
            <a:r>
              <a:rPr b="1" lang="fr-FR" sz="2200" strike="noStrike" u="none">
                <a:solidFill>
                  <a:srgbClr val="2a6099"/>
                </a:solidFill>
                <a:effectLst/>
                <a:uFillTx/>
                <a:latin typeface="Calibri"/>
                <a:ea typeface="Microsoft YaHei"/>
              </a:rPr>
              <a:t>2000 adhérents</a:t>
            </a:r>
            <a:r>
              <a:rPr b="0" lang="fr-FR" sz="2200" strike="noStrike" u="none">
                <a:solidFill>
                  <a:srgbClr val="2a6099"/>
                </a:solidFill>
                <a:effectLst/>
                <a:uFillTx/>
                <a:latin typeface="Calibri"/>
                <a:ea typeface="Microsoft YaHei"/>
              </a:rPr>
              <a:t>,   de tous grades, du Directeur Général   au Préposé,</a:t>
            </a:r>
            <a:endParaRPr b="0" lang="fr-FR" sz="2200" strike="noStrike" u="none">
              <a:solidFill>
                <a:srgbClr val="000000"/>
              </a:solidFill>
              <a:effectLst/>
              <a:uFillTx/>
              <a:latin typeface="Arial"/>
            </a:endParaRPr>
          </a:p>
          <a:p>
            <a:pPr>
              <a:lnSpc>
                <a:spcPct val="90000"/>
              </a:lnSpc>
              <a:spcBef>
                <a:spcPts val="1001"/>
              </a:spcBef>
              <a:tabLst>
                <a:tab algn="l" pos="0"/>
              </a:tabLst>
            </a:pPr>
            <a:endParaRPr b="0" lang="fr-FR" sz="2200" strike="noStrike" u="none">
              <a:solidFill>
                <a:srgbClr val="000000"/>
              </a:solidFill>
              <a:effectLst/>
              <a:uFillTx/>
              <a:latin typeface="Arial"/>
            </a:endParaRPr>
          </a:p>
          <a:p>
            <a:pPr>
              <a:lnSpc>
                <a:spcPct val="90000"/>
              </a:lnSpc>
              <a:spcBef>
                <a:spcPts val="1001"/>
              </a:spcBef>
              <a:tabLst>
                <a:tab algn="l" pos="0"/>
              </a:tabLst>
            </a:pPr>
            <a:endParaRPr b="0" lang="fr-FR" sz="2200" strike="noStrike" u="none">
              <a:solidFill>
                <a:srgbClr val="000000"/>
              </a:solidFill>
              <a:effectLst/>
              <a:uFillTx/>
              <a:latin typeface="Arial"/>
            </a:endParaRPr>
          </a:p>
          <a:p>
            <a:pPr>
              <a:lnSpc>
                <a:spcPct val="90000"/>
              </a:lnSpc>
              <a:spcBef>
                <a:spcPts val="1001"/>
              </a:spcBef>
              <a:tabLst>
                <a:tab algn="l" pos="0"/>
              </a:tabLst>
            </a:pPr>
            <a:endParaRPr b="0" lang="fr-FR" sz="2200" strike="noStrike" u="none">
              <a:solidFill>
                <a:srgbClr val="000000"/>
              </a:solidFill>
              <a:effectLst/>
              <a:uFillTx/>
              <a:latin typeface="Arial"/>
            </a:endParaRPr>
          </a:p>
          <a:p>
            <a:pPr>
              <a:lnSpc>
                <a:spcPct val="90000"/>
              </a:lnSpc>
              <a:spcBef>
                <a:spcPts val="1001"/>
              </a:spcBef>
              <a:tabLst>
                <a:tab algn="l" pos="0"/>
              </a:tabLst>
            </a:pPr>
            <a:r>
              <a:rPr b="0" lang="fr-FR" sz="2200" strike="noStrike" u="none">
                <a:solidFill>
                  <a:srgbClr val="2a6099"/>
                </a:solidFill>
                <a:effectLst/>
                <a:uFillTx/>
                <a:latin typeface="Calibri"/>
                <a:ea typeface="Microsoft YaHei"/>
              </a:rPr>
              <a:t>- </a:t>
            </a:r>
            <a:r>
              <a:rPr b="0" lang="fr-FR" sz="2200" strike="noStrike" u="sng">
                <a:solidFill>
                  <a:srgbClr val="2a6099"/>
                </a:solidFill>
                <a:effectLst/>
                <a:uFillTx/>
                <a:latin typeface="Calibri"/>
                <a:ea typeface="Microsoft YaHei"/>
              </a:rPr>
              <a:t>dans 30 pays</a:t>
            </a:r>
            <a:r>
              <a:rPr b="0" lang="fr-FR" sz="2200" strike="noStrike" u="none">
                <a:solidFill>
                  <a:srgbClr val="2a6099"/>
                </a:solidFill>
                <a:effectLst/>
                <a:uFillTx/>
                <a:latin typeface="Calibri"/>
                <a:ea typeface="Microsoft YaHei"/>
              </a:rPr>
              <a:t> :</a:t>
            </a:r>
            <a:endParaRPr b="0" lang="fr-FR" sz="2200" strike="noStrike" u="none">
              <a:solidFill>
                <a:srgbClr val="000000"/>
              </a:solidFill>
              <a:effectLst/>
              <a:uFillTx/>
              <a:latin typeface="Arial"/>
            </a:endParaRPr>
          </a:p>
        </p:txBody>
      </p:sp>
      <p:pic>
        <p:nvPicPr>
          <p:cNvPr id="17" name="" descr=""/>
          <p:cNvPicPr/>
          <p:nvPr/>
        </p:nvPicPr>
        <p:blipFill>
          <a:blip r:embed="rId3"/>
          <a:stretch/>
        </p:blipFill>
        <p:spPr>
          <a:xfrm>
            <a:off x="540000" y="2059200"/>
            <a:ext cx="4232880" cy="3880800"/>
          </a:xfrm>
          <a:prstGeom prst="rect">
            <a:avLst/>
          </a:prstGeom>
          <a:noFill/>
          <a:ln w="0">
            <a:noFill/>
          </a:ln>
        </p:spPr>
      </p:pic>
      <p:sp>
        <p:nvSpPr>
          <p:cNvPr id="18" name=""/>
          <p:cNvSpPr txBox="1"/>
          <p:nvPr/>
        </p:nvSpPr>
        <p:spPr>
          <a:xfrm>
            <a:off x="4140360" y="1121760"/>
            <a:ext cx="6300720" cy="373680"/>
          </a:xfrm>
          <a:prstGeom prst="rect">
            <a:avLst/>
          </a:prstGeom>
          <a:noFill/>
          <a:ln w="0">
            <a:noFill/>
          </a:ln>
        </p:spPr>
        <p:txBody>
          <a:bodyPr lIns="90000" rIns="90000" tIns="45000" bIns="45000" anchor="t">
            <a:spAutoFit/>
          </a:bodyPr>
          <a:p>
            <a:r>
              <a:rPr b="0" lang="fr-FR" sz="2000" strike="noStrike" u="none">
                <a:solidFill>
                  <a:srgbClr val="3465a4"/>
                </a:solidFill>
                <a:effectLst/>
                <a:uFillTx/>
                <a:latin typeface="Arial"/>
              </a:rPr>
              <a:t>Sa devise :</a:t>
            </a:r>
            <a:r>
              <a:rPr b="0" lang="fr-FR" sz="2000" strike="noStrike" u="none">
                <a:solidFill>
                  <a:srgbClr val="3465a4"/>
                </a:solidFill>
                <a:effectLst/>
                <a:uFillTx/>
                <a:latin typeface="Arial"/>
              </a:rPr>
              <a:t>  </a:t>
            </a:r>
            <a:r>
              <a:rPr b="0" lang="fr-FR" sz="2000" strike="noStrike" u="none">
                <a:solidFill>
                  <a:srgbClr val="f10d0c"/>
                </a:solidFill>
                <a:effectLst/>
                <a:uFillTx/>
                <a:latin typeface="Arial"/>
              </a:rPr>
              <a:t>Se former, Se divertir, S’entraider</a:t>
            </a:r>
            <a:endParaRPr b="0" lang="fr-FR"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de8cb"/>
        </a:solidFill>
      </p:bgPr>
    </p:bg>
    <p:spTree>
      <p:nvGrpSpPr>
        <p:cNvPr id="1" name=""/>
        <p:cNvGrpSpPr/>
        <p:nvPr/>
      </p:nvGrpSpPr>
      <p:grpSpPr>
        <a:xfrm>
          <a:off x="0" y="0"/>
          <a:ext cx="0" cy="0"/>
          <a:chOff x="0" y="0"/>
          <a:chExt cx="0" cy="0"/>
        </a:xfrm>
      </p:grpSpPr>
      <p:pic>
        <p:nvPicPr>
          <p:cNvPr id="56" name="Image 7" descr=""/>
          <p:cNvPicPr/>
          <p:nvPr/>
        </p:nvPicPr>
        <p:blipFill>
          <a:blip r:embed="rId1"/>
          <a:stretch/>
        </p:blipFill>
        <p:spPr>
          <a:xfrm>
            <a:off x="360000" y="360000"/>
            <a:ext cx="2286720" cy="1260000"/>
          </a:xfrm>
          <a:prstGeom prst="rect">
            <a:avLst/>
          </a:prstGeom>
          <a:noFill/>
          <a:ln w="0">
            <a:noFill/>
          </a:ln>
        </p:spPr>
      </p:pic>
      <p:sp>
        <p:nvSpPr>
          <p:cNvPr id="57" name="Titre 1"/>
          <p:cNvSpPr/>
          <p:nvPr/>
        </p:nvSpPr>
        <p:spPr>
          <a:xfrm>
            <a:off x="2943360" y="860040"/>
            <a:ext cx="8575920" cy="358200"/>
          </a:xfrm>
          <a:prstGeom prst="rect">
            <a:avLst/>
          </a:prstGeom>
          <a:noFill/>
          <a:ln w="0">
            <a:noFill/>
          </a:ln>
        </p:spPr>
        <p:style>
          <a:lnRef idx="0"/>
          <a:fillRef idx="0"/>
          <a:effectRef idx="0"/>
          <a:fontRef idx="minor"/>
        </p:style>
        <p:txBody>
          <a:bodyPr lIns="90000" rIns="90000" tIns="45000" bIns="45000" anchor="b">
            <a:noAutofit/>
          </a:bodyPr>
          <a:p>
            <a:pPr algn="ctr">
              <a:lnSpc>
                <a:spcPct val="100000"/>
              </a:lnSpc>
            </a:pPr>
            <a:r>
              <a:rPr b="1" lang="fr-FR" sz="2800" strike="noStrike" u="none">
                <a:solidFill>
                  <a:srgbClr val="006699"/>
                </a:solidFill>
                <a:effectLst/>
                <a:uFillTx/>
                <a:latin typeface="Calibri"/>
                <a:ea typeface="DejaVu Sans"/>
              </a:rPr>
              <a:t>Association</a:t>
            </a:r>
            <a:r>
              <a:rPr b="1" lang="fr-FR" sz="6000" strike="noStrike" u="none">
                <a:solidFill>
                  <a:srgbClr val="006699"/>
                </a:solidFill>
                <a:effectLst/>
                <a:uFillTx/>
                <a:latin typeface="Calibri"/>
                <a:ea typeface="DejaVu Sans"/>
              </a:rPr>
              <a:t> </a:t>
            </a:r>
            <a:r>
              <a:rPr b="1" lang="fr-FR" sz="2800" strike="noStrike" u="none">
                <a:solidFill>
                  <a:srgbClr val="006699"/>
                </a:solidFill>
                <a:effectLst/>
                <a:uFillTx/>
                <a:latin typeface="Calibri"/>
                <a:ea typeface="DejaVu Sans"/>
              </a:rPr>
              <a:t>Internationale des Douaniers Francophones</a:t>
            </a:r>
            <a:endParaRPr b="0" lang="fr-FR" sz="2800" strike="noStrike" u="none">
              <a:solidFill>
                <a:srgbClr val="000000"/>
              </a:solidFill>
              <a:effectLst/>
              <a:uFillTx/>
              <a:latin typeface="Arial"/>
            </a:endParaRPr>
          </a:p>
        </p:txBody>
      </p:sp>
      <p:pic>
        <p:nvPicPr>
          <p:cNvPr id="58" name="" descr=""/>
          <p:cNvPicPr/>
          <p:nvPr/>
        </p:nvPicPr>
        <p:blipFill>
          <a:blip r:embed="rId2"/>
          <a:stretch/>
        </p:blipFill>
        <p:spPr>
          <a:xfrm>
            <a:off x="216000" y="1860120"/>
            <a:ext cx="3744360" cy="2115000"/>
          </a:xfrm>
          <a:prstGeom prst="rect">
            <a:avLst/>
          </a:prstGeom>
          <a:noFill/>
          <a:ln w="0">
            <a:noFill/>
          </a:ln>
        </p:spPr>
      </p:pic>
      <p:pic>
        <p:nvPicPr>
          <p:cNvPr id="59" name="" descr=""/>
          <p:cNvPicPr/>
          <p:nvPr/>
        </p:nvPicPr>
        <p:blipFill>
          <a:blip r:embed="rId3"/>
          <a:stretch/>
        </p:blipFill>
        <p:spPr>
          <a:xfrm>
            <a:off x="4050720" y="1859400"/>
            <a:ext cx="2105640" cy="2100600"/>
          </a:xfrm>
          <a:prstGeom prst="rect">
            <a:avLst/>
          </a:prstGeom>
          <a:noFill/>
          <a:ln w="0">
            <a:noFill/>
          </a:ln>
        </p:spPr>
      </p:pic>
      <p:pic>
        <p:nvPicPr>
          <p:cNvPr id="60" name="" descr=""/>
          <p:cNvPicPr/>
          <p:nvPr/>
        </p:nvPicPr>
        <p:blipFill>
          <a:blip r:embed="rId4"/>
          <a:stretch/>
        </p:blipFill>
        <p:spPr>
          <a:xfrm>
            <a:off x="2556000" y="4176000"/>
            <a:ext cx="2340000" cy="2373480"/>
          </a:xfrm>
          <a:prstGeom prst="rect">
            <a:avLst/>
          </a:prstGeom>
          <a:noFill/>
          <a:ln w="0">
            <a:noFill/>
          </a:ln>
        </p:spPr>
      </p:pic>
      <p:pic>
        <p:nvPicPr>
          <p:cNvPr id="61" name="" descr=""/>
          <p:cNvPicPr/>
          <p:nvPr/>
        </p:nvPicPr>
        <p:blipFill>
          <a:blip r:embed="rId5"/>
          <a:stretch/>
        </p:blipFill>
        <p:spPr>
          <a:xfrm>
            <a:off x="5112000" y="4176000"/>
            <a:ext cx="3492000" cy="2377440"/>
          </a:xfrm>
          <a:prstGeom prst="rect">
            <a:avLst/>
          </a:prstGeom>
          <a:noFill/>
          <a:ln w="0">
            <a:noFill/>
          </a:ln>
        </p:spPr>
      </p:pic>
      <p:pic>
        <p:nvPicPr>
          <p:cNvPr id="62" name="" descr=""/>
          <p:cNvPicPr/>
          <p:nvPr/>
        </p:nvPicPr>
        <p:blipFill>
          <a:blip r:embed="rId6"/>
          <a:stretch/>
        </p:blipFill>
        <p:spPr>
          <a:xfrm>
            <a:off x="8772840" y="4176000"/>
            <a:ext cx="3215160" cy="2411280"/>
          </a:xfrm>
          <a:prstGeom prst="rect">
            <a:avLst/>
          </a:prstGeom>
          <a:noFill/>
          <a:ln w="0">
            <a:noFill/>
          </a:ln>
        </p:spPr>
      </p:pic>
      <p:pic>
        <p:nvPicPr>
          <p:cNvPr id="63" name="" descr=""/>
          <p:cNvPicPr/>
          <p:nvPr/>
        </p:nvPicPr>
        <p:blipFill>
          <a:blip r:embed="rId7"/>
          <a:stretch/>
        </p:blipFill>
        <p:spPr>
          <a:xfrm>
            <a:off x="6252480" y="1836000"/>
            <a:ext cx="2832120" cy="2124000"/>
          </a:xfrm>
          <a:prstGeom prst="rect">
            <a:avLst/>
          </a:prstGeom>
          <a:noFill/>
          <a:ln w="0">
            <a:noFill/>
          </a:ln>
        </p:spPr>
      </p:pic>
      <p:pic>
        <p:nvPicPr>
          <p:cNvPr id="64" name="" descr=""/>
          <p:cNvPicPr/>
          <p:nvPr/>
        </p:nvPicPr>
        <p:blipFill>
          <a:blip r:embed="rId8"/>
          <a:stretch/>
        </p:blipFill>
        <p:spPr>
          <a:xfrm>
            <a:off x="9168840" y="1822680"/>
            <a:ext cx="2849760" cy="2137320"/>
          </a:xfrm>
          <a:prstGeom prst="rect">
            <a:avLst/>
          </a:prstGeom>
          <a:noFill/>
          <a:ln w="0">
            <a:noFill/>
          </a:ln>
        </p:spPr>
      </p:pic>
      <p:pic>
        <p:nvPicPr>
          <p:cNvPr id="65" name="" descr=""/>
          <p:cNvPicPr/>
          <p:nvPr/>
        </p:nvPicPr>
        <p:blipFill>
          <a:blip r:embed="rId9"/>
          <a:stretch/>
        </p:blipFill>
        <p:spPr>
          <a:xfrm>
            <a:off x="254520" y="4140000"/>
            <a:ext cx="2085480" cy="243036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de8cb"/>
        </a:solidFill>
      </p:bgPr>
    </p:bg>
    <p:spTree>
      <p:nvGrpSpPr>
        <p:cNvPr id="1" name=""/>
        <p:cNvGrpSpPr/>
        <p:nvPr/>
      </p:nvGrpSpPr>
      <p:grpSpPr>
        <a:xfrm>
          <a:off x="0" y="0"/>
          <a:ext cx="0" cy="0"/>
          <a:chOff x="0" y="0"/>
          <a:chExt cx="0" cy="0"/>
        </a:xfrm>
      </p:grpSpPr>
      <p:pic>
        <p:nvPicPr>
          <p:cNvPr id="66" name="Image 9" descr=""/>
          <p:cNvPicPr/>
          <p:nvPr/>
        </p:nvPicPr>
        <p:blipFill>
          <a:blip r:embed="rId1"/>
          <a:stretch/>
        </p:blipFill>
        <p:spPr>
          <a:xfrm>
            <a:off x="288000" y="288000"/>
            <a:ext cx="2613240" cy="1440000"/>
          </a:xfrm>
          <a:prstGeom prst="rect">
            <a:avLst/>
          </a:prstGeom>
          <a:noFill/>
          <a:ln w="0">
            <a:noFill/>
          </a:ln>
        </p:spPr>
      </p:pic>
      <p:sp>
        <p:nvSpPr>
          <p:cNvPr id="67" name="Titre 4"/>
          <p:cNvSpPr/>
          <p:nvPr/>
        </p:nvSpPr>
        <p:spPr>
          <a:xfrm>
            <a:off x="2943360" y="860040"/>
            <a:ext cx="8575920" cy="358200"/>
          </a:xfrm>
          <a:prstGeom prst="rect">
            <a:avLst/>
          </a:prstGeom>
          <a:noFill/>
          <a:ln w="0">
            <a:noFill/>
          </a:ln>
        </p:spPr>
        <p:style>
          <a:lnRef idx="0"/>
          <a:fillRef idx="0"/>
          <a:effectRef idx="0"/>
          <a:fontRef idx="minor"/>
        </p:style>
        <p:txBody>
          <a:bodyPr lIns="90000" rIns="90000" tIns="45000" bIns="45000" anchor="b">
            <a:noAutofit/>
          </a:bodyPr>
          <a:p>
            <a:pPr algn="ctr">
              <a:lnSpc>
                <a:spcPct val="100000"/>
              </a:lnSpc>
            </a:pPr>
            <a:r>
              <a:rPr b="1" lang="fr-FR" sz="2800" strike="noStrike" u="none">
                <a:solidFill>
                  <a:srgbClr val="006699"/>
                </a:solidFill>
                <a:effectLst/>
                <a:uFillTx/>
                <a:latin typeface="Calibri"/>
                <a:ea typeface="DejaVu Sans"/>
              </a:rPr>
              <a:t>Association</a:t>
            </a:r>
            <a:r>
              <a:rPr b="1" lang="fr-FR" sz="6000" strike="noStrike" u="none">
                <a:solidFill>
                  <a:srgbClr val="006699"/>
                </a:solidFill>
                <a:effectLst/>
                <a:uFillTx/>
                <a:latin typeface="Calibri"/>
                <a:ea typeface="DejaVu Sans"/>
              </a:rPr>
              <a:t> </a:t>
            </a:r>
            <a:r>
              <a:rPr b="1" lang="fr-FR" sz="2800" strike="noStrike" u="none">
                <a:solidFill>
                  <a:srgbClr val="006699"/>
                </a:solidFill>
                <a:effectLst/>
                <a:uFillTx/>
                <a:latin typeface="Calibri"/>
                <a:ea typeface="DejaVu Sans"/>
              </a:rPr>
              <a:t>Internationale des Douaniers Francophones</a:t>
            </a:r>
            <a:endParaRPr b="0" lang="fr-FR" sz="2800" strike="noStrike" u="none">
              <a:solidFill>
                <a:srgbClr val="000000"/>
              </a:solidFill>
              <a:effectLst/>
              <a:uFillTx/>
              <a:latin typeface="Arial"/>
            </a:endParaRPr>
          </a:p>
        </p:txBody>
      </p:sp>
      <p:pic>
        <p:nvPicPr>
          <p:cNvPr id="68" name="" descr=""/>
          <p:cNvPicPr/>
          <p:nvPr/>
        </p:nvPicPr>
        <p:blipFill>
          <a:blip r:embed="rId2"/>
          <a:stretch/>
        </p:blipFill>
        <p:spPr>
          <a:xfrm>
            <a:off x="6516360" y="1980000"/>
            <a:ext cx="5205960" cy="2160000"/>
          </a:xfrm>
          <a:prstGeom prst="rect">
            <a:avLst/>
          </a:prstGeom>
          <a:noFill/>
          <a:ln w="0">
            <a:noFill/>
          </a:ln>
        </p:spPr>
      </p:pic>
      <p:pic>
        <p:nvPicPr>
          <p:cNvPr id="69" name="" descr=""/>
          <p:cNvPicPr/>
          <p:nvPr/>
        </p:nvPicPr>
        <p:blipFill>
          <a:blip r:embed="rId3"/>
          <a:stretch/>
        </p:blipFill>
        <p:spPr>
          <a:xfrm>
            <a:off x="3060000" y="1908000"/>
            <a:ext cx="3240360" cy="2235600"/>
          </a:xfrm>
          <a:prstGeom prst="rect">
            <a:avLst/>
          </a:prstGeom>
          <a:noFill/>
          <a:ln w="0">
            <a:noFill/>
          </a:ln>
        </p:spPr>
      </p:pic>
      <p:pic>
        <p:nvPicPr>
          <p:cNvPr id="70" name="" descr=""/>
          <p:cNvPicPr/>
          <p:nvPr/>
        </p:nvPicPr>
        <p:blipFill>
          <a:blip r:embed="rId4"/>
          <a:stretch/>
        </p:blipFill>
        <p:spPr>
          <a:xfrm>
            <a:off x="7884360" y="4320000"/>
            <a:ext cx="3836520" cy="2340000"/>
          </a:xfrm>
          <a:prstGeom prst="rect">
            <a:avLst/>
          </a:prstGeom>
          <a:noFill/>
          <a:ln w="0">
            <a:noFill/>
          </a:ln>
        </p:spPr>
      </p:pic>
      <p:pic>
        <p:nvPicPr>
          <p:cNvPr id="71" name="" descr=""/>
          <p:cNvPicPr/>
          <p:nvPr/>
        </p:nvPicPr>
        <p:blipFill>
          <a:blip r:embed="rId5"/>
          <a:stretch/>
        </p:blipFill>
        <p:spPr>
          <a:xfrm>
            <a:off x="432000" y="4284000"/>
            <a:ext cx="3276360" cy="2457000"/>
          </a:xfrm>
          <a:prstGeom prst="rect">
            <a:avLst/>
          </a:prstGeom>
          <a:noFill/>
          <a:ln w="0">
            <a:noFill/>
          </a:ln>
        </p:spPr>
      </p:pic>
      <p:pic>
        <p:nvPicPr>
          <p:cNvPr id="72" name="" descr=""/>
          <p:cNvPicPr/>
          <p:nvPr/>
        </p:nvPicPr>
        <p:blipFill>
          <a:blip r:embed="rId6"/>
          <a:stretch/>
        </p:blipFill>
        <p:spPr>
          <a:xfrm>
            <a:off x="432000" y="1908000"/>
            <a:ext cx="2340360" cy="2275560"/>
          </a:xfrm>
          <a:prstGeom prst="rect">
            <a:avLst/>
          </a:prstGeom>
          <a:noFill/>
          <a:ln w="0">
            <a:noFill/>
          </a:ln>
        </p:spPr>
      </p:pic>
      <p:pic>
        <p:nvPicPr>
          <p:cNvPr id="73" name="" descr=""/>
          <p:cNvPicPr/>
          <p:nvPr/>
        </p:nvPicPr>
        <p:blipFill>
          <a:blip r:embed="rId7"/>
          <a:stretch/>
        </p:blipFill>
        <p:spPr>
          <a:xfrm>
            <a:off x="4218840" y="4320000"/>
            <a:ext cx="3168000" cy="237600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de8cb"/>
        </a:solidFill>
      </p:bgPr>
    </p:bg>
    <p:spTree>
      <p:nvGrpSpPr>
        <p:cNvPr id="1" name=""/>
        <p:cNvGrpSpPr/>
        <p:nvPr/>
      </p:nvGrpSpPr>
      <p:grpSpPr>
        <a:xfrm>
          <a:off x="0" y="0"/>
          <a:ext cx="0" cy="0"/>
          <a:chOff x="0" y="0"/>
          <a:chExt cx="0" cy="0"/>
        </a:xfrm>
      </p:grpSpPr>
      <p:pic>
        <p:nvPicPr>
          <p:cNvPr id="74" name="Image 12" descr=""/>
          <p:cNvPicPr/>
          <p:nvPr/>
        </p:nvPicPr>
        <p:blipFill>
          <a:blip r:embed="rId1"/>
          <a:stretch/>
        </p:blipFill>
        <p:spPr>
          <a:xfrm>
            <a:off x="360000" y="360000"/>
            <a:ext cx="2628360" cy="1448280"/>
          </a:xfrm>
          <a:prstGeom prst="rect">
            <a:avLst/>
          </a:prstGeom>
          <a:noFill/>
          <a:ln w="0">
            <a:noFill/>
          </a:ln>
        </p:spPr>
      </p:pic>
      <p:sp>
        <p:nvSpPr>
          <p:cNvPr id="75" name="Titre 2"/>
          <p:cNvSpPr/>
          <p:nvPr/>
        </p:nvSpPr>
        <p:spPr>
          <a:xfrm>
            <a:off x="2943360" y="860040"/>
            <a:ext cx="8575920" cy="358200"/>
          </a:xfrm>
          <a:prstGeom prst="rect">
            <a:avLst/>
          </a:prstGeom>
          <a:noFill/>
          <a:ln w="0">
            <a:noFill/>
          </a:ln>
        </p:spPr>
        <p:style>
          <a:lnRef idx="0"/>
          <a:fillRef idx="0"/>
          <a:effectRef idx="0"/>
          <a:fontRef idx="minor"/>
        </p:style>
        <p:txBody>
          <a:bodyPr lIns="90000" rIns="90000" tIns="45000" bIns="45000" anchor="b">
            <a:noAutofit/>
          </a:bodyPr>
          <a:p>
            <a:pPr algn="ctr">
              <a:lnSpc>
                <a:spcPct val="100000"/>
              </a:lnSpc>
            </a:pPr>
            <a:r>
              <a:rPr b="1" lang="fr-FR" sz="2800" strike="noStrike" u="none">
                <a:solidFill>
                  <a:srgbClr val="006699"/>
                </a:solidFill>
                <a:effectLst/>
                <a:uFillTx/>
                <a:latin typeface="Calibri"/>
                <a:ea typeface="DejaVu Sans"/>
              </a:rPr>
              <a:t>Association</a:t>
            </a:r>
            <a:r>
              <a:rPr b="1" lang="fr-FR" sz="6000" strike="noStrike" u="none">
                <a:solidFill>
                  <a:srgbClr val="006699"/>
                </a:solidFill>
                <a:effectLst/>
                <a:uFillTx/>
                <a:latin typeface="Calibri"/>
                <a:ea typeface="DejaVu Sans"/>
              </a:rPr>
              <a:t> </a:t>
            </a:r>
            <a:r>
              <a:rPr b="1" lang="fr-FR" sz="2800" strike="noStrike" u="none">
                <a:solidFill>
                  <a:srgbClr val="006699"/>
                </a:solidFill>
                <a:effectLst/>
                <a:uFillTx/>
                <a:latin typeface="Calibri"/>
                <a:ea typeface="DejaVu Sans"/>
              </a:rPr>
              <a:t>Internationale des Douaniers Francophones</a:t>
            </a:r>
            <a:endParaRPr b="0" lang="fr-FR" sz="2800" strike="noStrike" u="none">
              <a:solidFill>
                <a:srgbClr val="000000"/>
              </a:solidFill>
              <a:effectLst/>
              <a:uFillTx/>
              <a:latin typeface="Arial"/>
            </a:endParaRPr>
          </a:p>
        </p:txBody>
      </p:sp>
      <p:sp>
        <p:nvSpPr>
          <p:cNvPr id="76" name=""/>
          <p:cNvSpPr/>
          <p:nvPr/>
        </p:nvSpPr>
        <p:spPr>
          <a:xfrm>
            <a:off x="4320360" y="1437120"/>
            <a:ext cx="6120720" cy="36288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1" lang="fr-FR" sz="2400" strike="noStrike" u="none">
                <a:solidFill>
                  <a:srgbClr val="2a6099"/>
                </a:solidFill>
                <a:effectLst/>
                <a:uFillTx/>
                <a:latin typeface="Calibri"/>
                <a:ea typeface="DejaVu Sans"/>
              </a:rPr>
              <a:t>Les actions caritatives de L’AIDF en </a:t>
            </a:r>
            <a:r>
              <a:rPr b="1" lang="fr-FR" sz="2400" strike="noStrike" u="none">
                <a:solidFill>
                  <a:srgbClr val="1e6a39"/>
                </a:solidFill>
                <a:effectLst/>
                <a:uFillTx/>
                <a:latin typeface="Calibri"/>
                <a:ea typeface="DejaVu Sans"/>
              </a:rPr>
              <a:t>2025</a:t>
            </a:r>
            <a:endParaRPr b="0" lang="fr-FR" sz="2400" strike="noStrike" u="none">
              <a:solidFill>
                <a:srgbClr val="000000"/>
              </a:solidFill>
              <a:effectLst/>
              <a:uFillTx/>
              <a:latin typeface="Arial"/>
            </a:endParaRPr>
          </a:p>
        </p:txBody>
      </p:sp>
      <p:pic>
        <p:nvPicPr>
          <p:cNvPr id="77" name="" descr=""/>
          <p:cNvPicPr/>
          <p:nvPr/>
        </p:nvPicPr>
        <p:blipFill>
          <a:blip r:embed="rId2"/>
          <a:stretch/>
        </p:blipFill>
        <p:spPr>
          <a:xfrm>
            <a:off x="360000" y="1980000"/>
            <a:ext cx="2880360" cy="1906560"/>
          </a:xfrm>
          <a:prstGeom prst="rect">
            <a:avLst/>
          </a:prstGeom>
          <a:noFill/>
          <a:ln w="0">
            <a:noFill/>
          </a:ln>
        </p:spPr>
      </p:pic>
      <p:sp>
        <p:nvSpPr>
          <p:cNvPr id="78" name=""/>
          <p:cNvSpPr txBox="1"/>
          <p:nvPr/>
        </p:nvSpPr>
        <p:spPr>
          <a:xfrm>
            <a:off x="288000" y="3924000"/>
            <a:ext cx="3132000" cy="431640"/>
          </a:xfrm>
          <a:prstGeom prst="rect">
            <a:avLst/>
          </a:prstGeom>
          <a:noFill/>
          <a:ln w="0">
            <a:noFill/>
          </a:ln>
        </p:spPr>
        <p:txBody>
          <a:bodyPr lIns="90000" rIns="90000" tIns="45000" bIns="45000" anchor="t" anchorCtr="1">
            <a:spAutoFit/>
          </a:bodyPr>
          <a:p>
            <a:pPr algn="ctr">
              <a:spcBef>
                <a:spcPts val="1191"/>
              </a:spcBef>
              <a:spcAft>
                <a:spcPts val="992"/>
              </a:spcAft>
            </a:pPr>
            <a:r>
              <a:rPr b="0" lang="fr-FR" sz="1100" strike="noStrike" u="none">
                <a:solidFill>
                  <a:srgbClr val="000000"/>
                </a:solidFill>
                <a:effectLst/>
                <a:uFillTx/>
                <a:latin typeface="Arial"/>
              </a:rPr>
              <a:t>Août 2025 : Remise des équipements sportifs</a:t>
            </a:r>
            <a:br>
              <a:rPr sz="1100"/>
            </a:br>
            <a:r>
              <a:rPr b="0" lang="fr-FR" sz="1100" strike="noStrike" u="none">
                <a:solidFill>
                  <a:srgbClr val="000000"/>
                </a:solidFill>
                <a:effectLst/>
                <a:uFillTx/>
                <a:latin typeface="Arial"/>
              </a:rPr>
              <a:t>au Club de football Zongo FC (Burkina Faso)</a:t>
            </a:r>
            <a:endParaRPr b="0" lang="fr-FR" sz="1100" strike="noStrike" u="none">
              <a:solidFill>
                <a:srgbClr val="000000"/>
              </a:solidFill>
              <a:effectLst/>
              <a:uFillTx/>
              <a:latin typeface="Arial"/>
            </a:endParaRPr>
          </a:p>
        </p:txBody>
      </p:sp>
      <p:pic>
        <p:nvPicPr>
          <p:cNvPr id="79" name="" descr=""/>
          <p:cNvPicPr/>
          <p:nvPr/>
        </p:nvPicPr>
        <p:blipFill>
          <a:blip r:embed="rId3"/>
          <a:stretch/>
        </p:blipFill>
        <p:spPr>
          <a:xfrm>
            <a:off x="3528000" y="1980000"/>
            <a:ext cx="3960360" cy="1930320"/>
          </a:xfrm>
          <a:prstGeom prst="rect">
            <a:avLst/>
          </a:prstGeom>
          <a:noFill/>
          <a:ln w="0">
            <a:noFill/>
          </a:ln>
        </p:spPr>
      </p:pic>
      <p:sp>
        <p:nvSpPr>
          <p:cNvPr id="80" name=""/>
          <p:cNvSpPr txBox="1"/>
          <p:nvPr/>
        </p:nvSpPr>
        <p:spPr>
          <a:xfrm>
            <a:off x="3456000" y="3924000"/>
            <a:ext cx="4068000" cy="431640"/>
          </a:xfrm>
          <a:prstGeom prst="rect">
            <a:avLst/>
          </a:prstGeom>
          <a:noFill/>
          <a:ln w="0">
            <a:noFill/>
          </a:ln>
        </p:spPr>
        <p:txBody>
          <a:bodyPr lIns="90000" rIns="90000" tIns="45000" bIns="45000" anchor="t" anchorCtr="1">
            <a:spAutoFit/>
          </a:bodyPr>
          <a:p>
            <a:pPr algn="ctr">
              <a:spcBef>
                <a:spcPts val="1191"/>
              </a:spcBef>
              <a:spcAft>
                <a:spcPts val="992"/>
              </a:spcAft>
            </a:pPr>
            <a:r>
              <a:rPr b="0" lang="fr-FR" sz="1100" strike="noStrike" u="none">
                <a:solidFill>
                  <a:srgbClr val="000000"/>
                </a:solidFill>
                <a:effectLst/>
                <a:uFillTx/>
                <a:latin typeface="Arial"/>
              </a:rPr>
              <a:t>5/09/25 : Opération de solidarité AIDF au profit des enfants</a:t>
            </a:r>
            <a:br>
              <a:rPr sz="1100"/>
            </a:br>
            <a:r>
              <a:rPr b="0" lang="fr-FR" sz="1100" strike="noStrike" u="none">
                <a:solidFill>
                  <a:srgbClr val="000000"/>
                </a:solidFill>
                <a:effectLst/>
                <a:uFillTx/>
                <a:latin typeface="Arial"/>
              </a:rPr>
              <a:t>du Lieutenant Kambou de la Douane du Burkina Faso.</a:t>
            </a:r>
            <a:endParaRPr b="0" lang="fr-FR" sz="1100" strike="noStrike" u="none">
              <a:solidFill>
                <a:srgbClr val="000000"/>
              </a:solidFill>
              <a:effectLst/>
              <a:uFillTx/>
              <a:latin typeface="Arial"/>
            </a:endParaRPr>
          </a:p>
        </p:txBody>
      </p:sp>
      <p:pic>
        <p:nvPicPr>
          <p:cNvPr id="81" name="" descr=""/>
          <p:cNvPicPr/>
          <p:nvPr/>
        </p:nvPicPr>
        <p:blipFill>
          <a:blip r:embed="rId4"/>
          <a:stretch/>
        </p:blipFill>
        <p:spPr>
          <a:xfrm>
            <a:off x="432000" y="4413240"/>
            <a:ext cx="3528000" cy="1922400"/>
          </a:xfrm>
          <a:prstGeom prst="rect">
            <a:avLst/>
          </a:prstGeom>
          <a:noFill/>
          <a:ln w="0">
            <a:noFill/>
          </a:ln>
        </p:spPr>
      </p:pic>
      <p:sp>
        <p:nvSpPr>
          <p:cNvPr id="82" name=""/>
          <p:cNvSpPr txBox="1"/>
          <p:nvPr/>
        </p:nvSpPr>
        <p:spPr>
          <a:xfrm>
            <a:off x="360000" y="6363720"/>
            <a:ext cx="5580000" cy="431640"/>
          </a:xfrm>
          <a:prstGeom prst="rect">
            <a:avLst/>
          </a:prstGeom>
          <a:noFill/>
          <a:ln w="0">
            <a:noFill/>
          </a:ln>
        </p:spPr>
        <p:txBody>
          <a:bodyPr lIns="90000" rIns="90000" tIns="45000" bIns="45000" anchor="t" anchorCtr="1">
            <a:spAutoFit/>
          </a:bodyPr>
          <a:p>
            <a:pPr algn="ctr">
              <a:spcBef>
                <a:spcPts val="1191"/>
              </a:spcBef>
              <a:spcAft>
                <a:spcPts val="992"/>
              </a:spcAft>
            </a:pPr>
            <a:r>
              <a:rPr b="0" lang="fr-FR" sz="1100" strike="noStrike" u="none">
                <a:solidFill>
                  <a:srgbClr val="000000"/>
                </a:solidFill>
                <a:effectLst/>
                <a:uFillTx/>
                <a:latin typeface="Arial"/>
              </a:rPr>
              <a:t>17/05/25 :  Action de solidarité AIDF Comores : remise de montres aux élèves méritants de l’orphelinat IBn Khaldoun de Vouvouni</a:t>
            </a:r>
            <a:endParaRPr b="0" lang="fr-FR" sz="1100" strike="noStrike" u="none">
              <a:solidFill>
                <a:srgbClr val="000000"/>
              </a:solidFill>
              <a:effectLst/>
              <a:uFillTx/>
              <a:latin typeface="Arial"/>
            </a:endParaRPr>
          </a:p>
        </p:txBody>
      </p:sp>
      <p:pic>
        <p:nvPicPr>
          <p:cNvPr id="83" name="" descr=""/>
          <p:cNvPicPr/>
          <p:nvPr/>
        </p:nvPicPr>
        <p:blipFill>
          <a:blip r:embed="rId5"/>
          <a:stretch/>
        </p:blipFill>
        <p:spPr>
          <a:xfrm>
            <a:off x="7740360" y="1980000"/>
            <a:ext cx="4140360" cy="1914840"/>
          </a:xfrm>
          <a:prstGeom prst="rect">
            <a:avLst/>
          </a:prstGeom>
          <a:noFill/>
          <a:ln w="0">
            <a:noFill/>
          </a:ln>
        </p:spPr>
      </p:pic>
      <p:sp>
        <p:nvSpPr>
          <p:cNvPr id="84" name=""/>
          <p:cNvSpPr txBox="1"/>
          <p:nvPr/>
        </p:nvSpPr>
        <p:spPr>
          <a:xfrm>
            <a:off x="7668360" y="3924000"/>
            <a:ext cx="4356360" cy="431640"/>
          </a:xfrm>
          <a:prstGeom prst="rect">
            <a:avLst/>
          </a:prstGeom>
          <a:noFill/>
          <a:ln w="0">
            <a:noFill/>
          </a:ln>
        </p:spPr>
        <p:txBody>
          <a:bodyPr lIns="90000" rIns="90000" tIns="45000" bIns="45000" anchor="t" anchorCtr="1">
            <a:spAutoFit/>
          </a:bodyPr>
          <a:p>
            <a:pPr algn="ctr">
              <a:spcBef>
                <a:spcPts val="1191"/>
              </a:spcBef>
              <a:spcAft>
                <a:spcPts val="992"/>
              </a:spcAft>
            </a:pPr>
            <a:r>
              <a:rPr b="0" lang="fr-FR" sz="1100" strike="noStrike" u="none">
                <a:solidFill>
                  <a:srgbClr val="000000"/>
                </a:solidFill>
                <a:effectLst/>
                <a:uFillTx/>
                <a:latin typeface="Arial"/>
              </a:rPr>
              <a:t>07/03/25 : Remise de biens de 1ère nécessité par l’AIDF</a:t>
            </a:r>
            <a:br>
              <a:rPr sz="1100"/>
            </a:br>
            <a:r>
              <a:rPr b="0" lang="fr-FR" sz="1100" strike="noStrike" u="none">
                <a:solidFill>
                  <a:srgbClr val="000000"/>
                </a:solidFill>
                <a:effectLst/>
                <a:uFillTx/>
                <a:latin typeface="Arial"/>
              </a:rPr>
              <a:t>au Centre d’oncologie de Treichville à Abidjan (Côte d’Ivoire)</a:t>
            </a:r>
            <a:endParaRPr b="0" lang="fr-FR" sz="1100" strike="noStrike" u="none">
              <a:solidFill>
                <a:srgbClr val="000000"/>
              </a:solidFill>
              <a:effectLst/>
              <a:uFillTx/>
              <a:latin typeface="Arial"/>
            </a:endParaRPr>
          </a:p>
        </p:txBody>
      </p:sp>
      <p:pic>
        <p:nvPicPr>
          <p:cNvPr id="85" name="" descr=""/>
          <p:cNvPicPr/>
          <p:nvPr/>
        </p:nvPicPr>
        <p:blipFill>
          <a:blip r:embed="rId6"/>
          <a:stretch/>
        </p:blipFill>
        <p:spPr>
          <a:xfrm>
            <a:off x="6168240" y="4392000"/>
            <a:ext cx="2543760" cy="1908000"/>
          </a:xfrm>
          <a:prstGeom prst="rect">
            <a:avLst/>
          </a:prstGeom>
          <a:noFill/>
          <a:ln w="0">
            <a:noFill/>
          </a:ln>
        </p:spPr>
      </p:pic>
      <p:sp>
        <p:nvSpPr>
          <p:cNvPr id="86" name=""/>
          <p:cNvSpPr txBox="1"/>
          <p:nvPr/>
        </p:nvSpPr>
        <p:spPr>
          <a:xfrm>
            <a:off x="5904000" y="6273720"/>
            <a:ext cx="3060000" cy="556920"/>
          </a:xfrm>
          <a:prstGeom prst="rect">
            <a:avLst/>
          </a:prstGeom>
          <a:noFill/>
          <a:ln w="0">
            <a:noFill/>
          </a:ln>
        </p:spPr>
        <p:txBody>
          <a:bodyPr lIns="90000" rIns="90000" tIns="45000" bIns="45000" anchor="t" anchorCtr="1">
            <a:spAutoFit/>
          </a:bodyPr>
          <a:p>
            <a:pPr algn="ctr">
              <a:spcBef>
                <a:spcPts val="1191"/>
              </a:spcBef>
              <a:spcAft>
                <a:spcPts val="992"/>
              </a:spcAft>
            </a:pPr>
            <a:r>
              <a:rPr b="0" lang="fr-FR" sz="1100" strike="noStrike" u="none">
                <a:solidFill>
                  <a:srgbClr val="000000"/>
                </a:solidFill>
                <a:effectLst/>
                <a:uFillTx/>
                <a:latin typeface="Arial"/>
              </a:rPr>
              <a:t>06/03/25 : Réception d’un colis de montres par l’AIDF Comores pour l’Orphelinat « IBN KHALDOUN »</a:t>
            </a:r>
            <a:endParaRPr b="0" lang="fr-FR" sz="1100" strike="noStrike" u="none">
              <a:solidFill>
                <a:srgbClr val="000000"/>
              </a:solidFill>
              <a:effectLst/>
              <a:uFillTx/>
              <a:latin typeface="Arial"/>
            </a:endParaRPr>
          </a:p>
        </p:txBody>
      </p:sp>
      <p:pic>
        <p:nvPicPr>
          <p:cNvPr id="87" name="" descr=""/>
          <p:cNvPicPr/>
          <p:nvPr/>
        </p:nvPicPr>
        <p:blipFill>
          <a:blip r:embed="rId7"/>
          <a:stretch/>
        </p:blipFill>
        <p:spPr>
          <a:xfrm>
            <a:off x="9192600" y="4428000"/>
            <a:ext cx="2511000" cy="1882800"/>
          </a:xfrm>
          <a:prstGeom prst="rect">
            <a:avLst/>
          </a:prstGeom>
          <a:noFill/>
          <a:ln w="0">
            <a:noFill/>
          </a:ln>
        </p:spPr>
      </p:pic>
      <p:sp>
        <p:nvSpPr>
          <p:cNvPr id="88" name=""/>
          <p:cNvSpPr txBox="1"/>
          <p:nvPr/>
        </p:nvSpPr>
        <p:spPr>
          <a:xfrm>
            <a:off x="8820000" y="6310800"/>
            <a:ext cx="3373200" cy="556920"/>
          </a:xfrm>
          <a:prstGeom prst="rect">
            <a:avLst/>
          </a:prstGeom>
          <a:noFill/>
          <a:ln w="0">
            <a:noFill/>
          </a:ln>
        </p:spPr>
        <p:txBody>
          <a:bodyPr lIns="90000" rIns="90000" tIns="45000" bIns="45000" anchor="t" anchorCtr="1">
            <a:spAutoFit/>
          </a:bodyPr>
          <a:p>
            <a:pPr algn="ctr">
              <a:spcBef>
                <a:spcPts val="1191"/>
              </a:spcBef>
              <a:spcAft>
                <a:spcPts val="992"/>
              </a:spcAft>
            </a:pPr>
            <a:r>
              <a:rPr b="0" lang="fr-FR" sz="1100" strike="noStrike" u="none">
                <a:solidFill>
                  <a:srgbClr val="000000"/>
                </a:solidFill>
                <a:effectLst/>
                <a:uFillTx/>
                <a:latin typeface="Arial"/>
              </a:rPr>
              <a:t>29/01/25 : Don d’équipements sportifs à la Fondation « Ma Bannière » par la Commission Solidarité et Droits de l’Homme AIDF</a:t>
            </a:r>
            <a:endParaRPr b="0" lang="fr-FR" sz="1100" strike="noStrike" u="none">
              <a:solidFill>
                <a:srgbClr val="000000"/>
              </a:solidFill>
              <a:effectLst/>
              <a:uFillTx/>
              <a:latin typeface="Arial"/>
            </a:endParaRPr>
          </a:p>
        </p:txBody>
      </p:sp>
      <p:pic>
        <p:nvPicPr>
          <p:cNvPr id="89" name="" descr=""/>
          <p:cNvPicPr/>
          <p:nvPr/>
        </p:nvPicPr>
        <p:blipFill>
          <a:blip r:embed="rId8"/>
          <a:stretch/>
        </p:blipFill>
        <p:spPr>
          <a:xfrm>
            <a:off x="4128480" y="4392000"/>
            <a:ext cx="1681560" cy="1980000"/>
          </a:xfrm>
          <a:prstGeom prst="rect">
            <a:avLst/>
          </a:prstGeom>
          <a:noFill/>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de8cb"/>
        </a:solidFill>
      </p:bgPr>
    </p:bg>
    <p:spTree>
      <p:nvGrpSpPr>
        <p:cNvPr id="1" name=""/>
        <p:cNvGrpSpPr/>
        <p:nvPr/>
      </p:nvGrpSpPr>
      <p:grpSpPr>
        <a:xfrm>
          <a:off x="0" y="0"/>
          <a:ext cx="0" cy="0"/>
          <a:chOff x="0" y="0"/>
          <a:chExt cx="0" cy="0"/>
        </a:xfrm>
      </p:grpSpPr>
      <p:sp>
        <p:nvSpPr>
          <p:cNvPr id="90" name="PlaceHolder 1"/>
          <p:cNvSpPr>
            <a:spLocks noGrp="1"/>
          </p:cNvSpPr>
          <p:nvPr>
            <p:ph type="title"/>
          </p:nvPr>
        </p:nvSpPr>
        <p:spPr>
          <a:xfrm>
            <a:off x="3600000" y="1080000"/>
            <a:ext cx="3778560" cy="538200"/>
          </a:xfrm>
          <a:prstGeom prst="rect">
            <a:avLst/>
          </a:prstGeom>
          <a:gradFill rotWithShape="0">
            <a:gsLst>
              <a:gs pos="0">
                <a:srgbClr val="729fcf"/>
              </a:gs>
              <a:gs pos="100000">
                <a:srgbClr val="000000"/>
              </a:gs>
            </a:gsLst>
            <a:path path="circle">
              <a:fillToRect l="50000" t="50000" r="50000" b="50000"/>
            </a:path>
          </a:gradFill>
          <a:ln w="0">
            <a:noFill/>
          </a:ln>
        </p:spPr>
        <p:txBody>
          <a:bodyPr lIns="0" rIns="0" tIns="0" bIns="0" anchor="b">
            <a:noAutofit/>
          </a:bodyPr>
          <a:p>
            <a:pPr indent="0" algn="ctr">
              <a:lnSpc>
                <a:spcPct val="90000"/>
              </a:lnSpc>
              <a:buNone/>
              <a:tabLst>
                <a:tab algn="l" pos="0"/>
              </a:tabLst>
            </a:pPr>
            <a:r>
              <a:rPr b="1" lang="fr-FR" sz="3200" strike="noStrike" u="none">
                <a:solidFill>
                  <a:srgbClr val="ffffff"/>
                </a:solidFill>
                <a:effectLst/>
                <a:uFillTx/>
                <a:latin typeface="Calibri"/>
              </a:rPr>
              <a:t>MEDICRIME</a:t>
            </a:r>
            <a:endParaRPr b="0" lang="fr-FR" sz="3200" strike="noStrike" u="none">
              <a:solidFill>
                <a:srgbClr val="000000"/>
              </a:solidFill>
              <a:effectLst/>
              <a:uFillTx/>
              <a:latin typeface="Arial"/>
            </a:endParaRPr>
          </a:p>
        </p:txBody>
      </p:sp>
      <p:sp>
        <p:nvSpPr>
          <p:cNvPr id="91" name="PlaceHolder 2"/>
          <p:cNvSpPr>
            <a:spLocks noGrp="1"/>
          </p:cNvSpPr>
          <p:nvPr>
            <p:ph type="subTitle"/>
          </p:nvPr>
        </p:nvSpPr>
        <p:spPr>
          <a:xfrm>
            <a:off x="522360" y="1981800"/>
            <a:ext cx="5058000" cy="4318200"/>
          </a:xfrm>
          <a:prstGeom prst="rect">
            <a:avLst/>
          </a:prstGeom>
          <a:noFill/>
          <a:ln w="0">
            <a:noFill/>
          </a:ln>
        </p:spPr>
        <p:txBody>
          <a:bodyPr lIns="0" rIns="0" tIns="0" bIns="0" anchor="t">
            <a:normAutofit/>
          </a:bodyPr>
          <a:p>
            <a:pPr indent="0" algn="just">
              <a:lnSpc>
                <a:spcPct val="90000"/>
              </a:lnSpc>
              <a:spcBef>
                <a:spcPts val="1001"/>
              </a:spcBef>
              <a:buNone/>
              <a:tabLst>
                <a:tab algn="l" pos="0"/>
              </a:tabLst>
            </a:pPr>
            <a:r>
              <a:rPr b="0" lang="fr-FR" sz="2400" strike="noStrike" u="none">
                <a:solidFill>
                  <a:srgbClr val="000000"/>
                </a:solidFill>
                <a:effectLst/>
                <a:uFillTx/>
                <a:latin typeface="Calibri"/>
              </a:rPr>
              <a:t>	</a:t>
            </a:r>
            <a:r>
              <a:rPr b="0" lang="fr-FR" sz="2400" strike="noStrike" u="none">
                <a:solidFill>
                  <a:srgbClr val="000000"/>
                </a:solidFill>
                <a:effectLst/>
                <a:uFillTx/>
                <a:latin typeface="Calibri"/>
              </a:rPr>
              <a:t>Déjà sensibilisée à la lutte contre la contrefaçon au niveau mondial, l’AIDF a réussi à obtenir un poste d’observateur au Comité des Parties de la Convention </a:t>
            </a:r>
            <a:r>
              <a:rPr b="1" i="1" lang="fr-FR" sz="2400" strike="noStrike" u="none">
                <a:solidFill>
                  <a:srgbClr val="158466"/>
                </a:solidFill>
                <a:effectLst/>
                <a:uFillTx/>
                <a:latin typeface="Calibri"/>
              </a:rPr>
              <a:t>MEDICRIME</a:t>
            </a:r>
            <a:r>
              <a:rPr b="0" lang="fr-FR" sz="2400" strike="noStrike" u="none">
                <a:solidFill>
                  <a:srgbClr val="000000"/>
                </a:solidFill>
                <a:effectLst/>
                <a:uFillTx/>
                <a:latin typeface="Calibri"/>
              </a:rPr>
              <a:t>.</a:t>
            </a:r>
            <a:endParaRPr b="0" lang="fr-FR" sz="2400" strike="noStrike" u="none">
              <a:solidFill>
                <a:srgbClr val="000000"/>
              </a:solidFill>
              <a:effectLst/>
              <a:uFillTx/>
              <a:latin typeface="Arial"/>
            </a:endParaRPr>
          </a:p>
          <a:p>
            <a:pPr indent="0" algn="just">
              <a:lnSpc>
                <a:spcPct val="90000"/>
              </a:lnSpc>
              <a:spcBef>
                <a:spcPts val="1001"/>
              </a:spcBef>
              <a:buNone/>
              <a:tabLst>
                <a:tab algn="l" pos="0"/>
              </a:tabLst>
            </a:pPr>
            <a:r>
              <a:rPr b="0" lang="fr-FR" sz="2400" strike="noStrike" u="none">
                <a:solidFill>
                  <a:srgbClr val="000000"/>
                </a:solidFill>
                <a:effectLst/>
                <a:uFillTx/>
                <a:latin typeface="Calibri"/>
              </a:rPr>
              <a:t>	</a:t>
            </a:r>
            <a:endParaRPr b="0" lang="fr-FR" sz="2400" strike="noStrike" u="none">
              <a:solidFill>
                <a:srgbClr val="000000"/>
              </a:solidFill>
              <a:effectLst/>
              <a:uFillTx/>
              <a:latin typeface="Arial"/>
            </a:endParaRPr>
          </a:p>
          <a:p>
            <a:pPr indent="0" algn="just">
              <a:lnSpc>
                <a:spcPct val="90000"/>
              </a:lnSpc>
              <a:spcBef>
                <a:spcPts val="1001"/>
              </a:spcBef>
              <a:buNone/>
              <a:tabLst>
                <a:tab algn="l" pos="0"/>
              </a:tabLst>
            </a:pPr>
            <a:r>
              <a:rPr b="0" lang="fr-FR" sz="2400" strike="noStrike" u="none">
                <a:solidFill>
                  <a:srgbClr val="000000"/>
                </a:solidFill>
                <a:effectLst/>
                <a:uFillTx/>
                <a:latin typeface="Calibri"/>
              </a:rPr>
              <a:t>	</a:t>
            </a:r>
            <a:r>
              <a:rPr b="0" lang="fr-FR" sz="2400" strike="noStrike" u="none">
                <a:solidFill>
                  <a:srgbClr val="000000"/>
                </a:solidFill>
                <a:effectLst/>
                <a:uFillTx/>
                <a:latin typeface="Calibri"/>
              </a:rPr>
              <a:t>Grâce à son réseau international de douaniers, elle est à même de jouer un rôle utile et efficace au sein de </a:t>
            </a:r>
            <a:r>
              <a:rPr b="1" i="1" lang="fr-FR" sz="2400" strike="noStrike" u="none">
                <a:solidFill>
                  <a:srgbClr val="158466"/>
                </a:solidFill>
                <a:effectLst/>
                <a:uFillTx/>
                <a:latin typeface="Calibri"/>
              </a:rPr>
              <a:t>MEDICRIME</a:t>
            </a:r>
            <a:r>
              <a:rPr b="0" lang="fr-FR" sz="2400" strike="noStrike" u="none">
                <a:solidFill>
                  <a:srgbClr val="000000"/>
                </a:solidFill>
                <a:effectLst/>
                <a:uFillTx/>
                <a:latin typeface="Calibri"/>
              </a:rPr>
              <a:t> en l’informant de ses actions et de ses initiatives.</a:t>
            </a:r>
            <a:endParaRPr b="0" lang="fr-FR" sz="2400" strike="noStrike" u="none">
              <a:solidFill>
                <a:srgbClr val="000000"/>
              </a:solidFill>
              <a:effectLst/>
              <a:uFillTx/>
              <a:latin typeface="Arial"/>
            </a:endParaRPr>
          </a:p>
        </p:txBody>
      </p:sp>
      <p:pic>
        <p:nvPicPr>
          <p:cNvPr id="92" name="Image 3" descr=""/>
          <p:cNvPicPr/>
          <p:nvPr/>
        </p:nvPicPr>
        <p:blipFill>
          <a:blip r:embed="rId1"/>
          <a:stretch/>
        </p:blipFill>
        <p:spPr>
          <a:xfrm>
            <a:off x="166320" y="178560"/>
            <a:ext cx="2628360" cy="1448280"/>
          </a:xfrm>
          <a:prstGeom prst="rect">
            <a:avLst/>
          </a:prstGeom>
          <a:noFill/>
          <a:ln w="0">
            <a:noFill/>
          </a:ln>
        </p:spPr>
      </p:pic>
      <p:pic>
        <p:nvPicPr>
          <p:cNvPr id="93" name="" descr=""/>
          <p:cNvPicPr/>
          <p:nvPr/>
        </p:nvPicPr>
        <p:blipFill>
          <a:blip r:embed="rId2"/>
          <a:stretch/>
        </p:blipFill>
        <p:spPr>
          <a:xfrm>
            <a:off x="5940360" y="1980000"/>
            <a:ext cx="5940360" cy="445500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ee6ef"/>
        </a:solidFill>
      </p:bgPr>
    </p:bg>
    <p:spTree>
      <p:nvGrpSpPr>
        <p:cNvPr id="1" name=""/>
        <p:cNvGrpSpPr/>
        <p:nvPr/>
      </p:nvGrpSpPr>
      <p:grpSpPr>
        <a:xfrm>
          <a:off x="0" y="0"/>
          <a:ext cx="0" cy="0"/>
          <a:chOff x="0" y="0"/>
          <a:chExt cx="0" cy="0"/>
        </a:xfrm>
      </p:grpSpPr>
      <p:sp>
        <p:nvSpPr>
          <p:cNvPr id="94" name="PlaceHolder 1"/>
          <p:cNvSpPr>
            <a:spLocks noGrp="1"/>
          </p:cNvSpPr>
          <p:nvPr>
            <p:ph type="subTitle"/>
          </p:nvPr>
        </p:nvSpPr>
        <p:spPr>
          <a:xfrm>
            <a:off x="2700000" y="2340000"/>
            <a:ext cx="8459640" cy="3959640"/>
          </a:xfrm>
          <a:prstGeom prst="rect">
            <a:avLst/>
          </a:prstGeom>
          <a:noFill/>
          <a:ln w="0">
            <a:noFill/>
          </a:ln>
        </p:spPr>
        <p:txBody>
          <a:bodyPr lIns="0" rIns="0" tIns="0" bIns="0" anchor="t">
            <a:normAutofit fontScale="70000" lnSpcReduction="19999"/>
          </a:bodyPr>
          <a:p>
            <a:pPr algn="just">
              <a:lnSpc>
                <a:spcPct val="90000"/>
              </a:lnSpc>
              <a:spcBef>
                <a:spcPts val="1001"/>
              </a:spcBef>
              <a:tabLst>
                <a:tab algn="l" pos="0"/>
              </a:tabLst>
            </a:pPr>
            <a:r>
              <a:rPr b="0" lang="fr-FR" sz="3200" strike="noStrike" u="none">
                <a:solidFill>
                  <a:srgbClr val="000000"/>
                </a:solidFill>
                <a:effectLst/>
                <a:uFillTx/>
                <a:latin typeface="Calibri"/>
              </a:rPr>
              <a:t>	</a:t>
            </a:r>
            <a:r>
              <a:rPr b="0" lang="fr-FR" sz="3200" strike="noStrike" u="none">
                <a:solidFill>
                  <a:srgbClr val="000000"/>
                </a:solidFill>
                <a:effectLst/>
                <a:uFillTx/>
                <a:latin typeface="Calibri"/>
              </a:rPr>
              <a:t>  Peuvent adhérer à l'association internationale des douaniers francophones toute personne exerçant ou ayant exercé des fonctions dans une administration douanière. Bien entendu notre association étant francophone, un minimum de compréhension ou d'expression en langue française est demandée. </a:t>
            </a:r>
            <a:endParaRPr b="0" lang="fr-FR" sz="3200" strike="noStrike" u="none">
              <a:solidFill>
                <a:srgbClr val="000000"/>
              </a:solidFill>
              <a:effectLst/>
              <a:uFillTx/>
              <a:latin typeface="Arial"/>
            </a:endParaRPr>
          </a:p>
          <a:p>
            <a:pPr algn="just">
              <a:lnSpc>
                <a:spcPct val="90000"/>
              </a:lnSpc>
              <a:spcBef>
                <a:spcPts val="1001"/>
              </a:spcBef>
              <a:tabLst>
                <a:tab algn="l" pos="0"/>
              </a:tabLst>
            </a:pPr>
            <a:endParaRPr b="0" lang="fr-FR" sz="3200" strike="noStrike" u="none">
              <a:solidFill>
                <a:srgbClr val="000000"/>
              </a:solidFill>
              <a:effectLst/>
              <a:uFillTx/>
              <a:latin typeface="Arial"/>
            </a:endParaRPr>
          </a:p>
          <a:p>
            <a:pPr algn="just">
              <a:lnSpc>
                <a:spcPct val="90000"/>
              </a:lnSpc>
              <a:spcBef>
                <a:spcPts val="1001"/>
              </a:spcBef>
              <a:tabLst>
                <a:tab algn="l" pos="0"/>
              </a:tabLst>
            </a:pPr>
            <a:r>
              <a:rPr b="0" lang="fr-FR" sz="3200" strike="noStrike" u="none">
                <a:solidFill>
                  <a:srgbClr val="000000"/>
                </a:solidFill>
                <a:effectLst/>
                <a:uFillTx/>
                <a:latin typeface="Calibri"/>
              </a:rPr>
              <a:t>Pour les </a:t>
            </a:r>
            <a:r>
              <a:rPr b="1" lang="fr-FR" sz="3200" strike="noStrike" u="none">
                <a:solidFill>
                  <a:srgbClr val="000000"/>
                </a:solidFill>
                <a:effectLst/>
                <a:uFillTx/>
                <a:latin typeface="Calibri"/>
              </a:rPr>
              <a:t>non douaniers</a:t>
            </a:r>
            <a:r>
              <a:rPr b="0" lang="fr-FR" sz="3200" strike="noStrike" u="none">
                <a:solidFill>
                  <a:srgbClr val="000000"/>
                </a:solidFill>
                <a:effectLst/>
                <a:uFillTx/>
                <a:latin typeface="Calibri"/>
              </a:rPr>
              <a:t> voulant soutenir AIDF, il est possible d'adhérer sans droit de vote dans les instances. </a:t>
            </a:r>
            <a:endParaRPr b="0" lang="fr-FR" sz="3200" strike="noStrike" u="none">
              <a:solidFill>
                <a:srgbClr val="000000"/>
              </a:solidFill>
              <a:effectLst/>
              <a:uFillTx/>
              <a:latin typeface="Arial"/>
            </a:endParaRPr>
          </a:p>
          <a:p>
            <a:pPr algn="just">
              <a:lnSpc>
                <a:spcPct val="90000"/>
              </a:lnSpc>
              <a:spcBef>
                <a:spcPts val="1001"/>
              </a:spcBef>
              <a:tabLst>
                <a:tab algn="l" pos="0"/>
              </a:tabLst>
            </a:pPr>
            <a:r>
              <a:rPr b="0" lang="fr-FR" sz="3200" strike="noStrike" u="none">
                <a:solidFill>
                  <a:srgbClr val="000000"/>
                </a:solidFill>
                <a:effectLst/>
                <a:uFillTx/>
                <a:latin typeface="Calibri"/>
              </a:rPr>
              <a:t>La cotisation annuelle demandée sera libre à partir de </a:t>
            </a:r>
            <a:r>
              <a:rPr b="1" lang="fr-FR" sz="3200" strike="noStrike" u="none">
                <a:solidFill>
                  <a:srgbClr val="000000"/>
                </a:solidFill>
                <a:effectLst/>
                <a:uFillTx/>
                <a:latin typeface="Calibri"/>
              </a:rPr>
              <a:t>36 euros.</a:t>
            </a:r>
            <a:r>
              <a:rPr b="0" lang="fr-FR" sz="3200" strike="noStrike" u="none">
                <a:solidFill>
                  <a:srgbClr val="000000"/>
                </a:solidFill>
                <a:effectLst/>
                <a:uFillTx/>
                <a:latin typeface="Calibri"/>
              </a:rPr>
              <a:t> </a:t>
            </a:r>
            <a:endParaRPr b="0" lang="fr-FR" sz="3200" strike="noStrike" u="none">
              <a:solidFill>
                <a:srgbClr val="000000"/>
              </a:solidFill>
              <a:effectLst/>
              <a:uFillTx/>
              <a:latin typeface="Arial"/>
            </a:endParaRPr>
          </a:p>
          <a:p>
            <a:pPr algn="just">
              <a:lnSpc>
                <a:spcPct val="90000"/>
              </a:lnSpc>
              <a:spcBef>
                <a:spcPts val="1001"/>
              </a:spcBef>
              <a:tabLst>
                <a:tab algn="l" pos="0"/>
              </a:tabLst>
            </a:pPr>
            <a:r>
              <a:rPr b="0" lang="fr-FR" sz="3200" strike="noStrike" u="none">
                <a:solidFill>
                  <a:srgbClr val="000000"/>
                </a:solidFill>
                <a:effectLst/>
                <a:uFillTx/>
                <a:latin typeface="Calibri"/>
              </a:rPr>
              <a:t>Pour les </a:t>
            </a:r>
            <a:r>
              <a:rPr b="1" lang="fr-FR" sz="3200" strike="noStrike" u="none">
                <a:solidFill>
                  <a:srgbClr val="000000"/>
                </a:solidFill>
                <a:effectLst/>
                <a:uFillTx/>
                <a:latin typeface="Calibri"/>
              </a:rPr>
              <a:t>douaniers</a:t>
            </a:r>
            <a:r>
              <a:rPr b="0" lang="fr-FR" sz="3200" strike="noStrike" u="none">
                <a:solidFill>
                  <a:srgbClr val="000000"/>
                </a:solidFill>
                <a:effectLst/>
                <a:uFillTx/>
                <a:latin typeface="Calibri"/>
              </a:rPr>
              <a:t> en </a:t>
            </a:r>
            <a:r>
              <a:rPr b="1" lang="fr-FR" sz="3200" strike="noStrike" u="none">
                <a:solidFill>
                  <a:srgbClr val="000000"/>
                </a:solidFill>
                <a:effectLst/>
                <a:uFillTx/>
                <a:latin typeface="Calibri"/>
              </a:rPr>
              <a:t>activité</a:t>
            </a:r>
            <a:r>
              <a:rPr b="0" lang="fr-FR" sz="3200" strike="noStrike" u="none">
                <a:solidFill>
                  <a:srgbClr val="000000"/>
                </a:solidFill>
                <a:effectLst/>
                <a:uFillTx/>
                <a:latin typeface="Calibri"/>
              </a:rPr>
              <a:t> :  35 €</a:t>
            </a:r>
            <a:endParaRPr b="0" lang="fr-FR" sz="3200" strike="noStrike" u="none">
              <a:solidFill>
                <a:srgbClr val="000000"/>
              </a:solidFill>
              <a:effectLst/>
              <a:uFillTx/>
              <a:latin typeface="Arial"/>
            </a:endParaRPr>
          </a:p>
          <a:p>
            <a:pPr algn="just">
              <a:lnSpc>
                <a:spcPct val="90000"/>
              </a:lnSpc>
              <a:spcBef>
                <a:spcPts val="1001"/>
              </a:spcBef>
              <a:tabLst>
                <a:tab algn="l" pos="0"/>
              </a:tabLst>
            </a:pPr>
            <a:r>
              <a:rPr b="0" lang="fr-FR" sz="3200" strike="noStrike" u="none">
                <a:solidFill>
                  <a:srgbClr val="000000"/>
                </a:solidFill>
                <a:effectLst/>
                <a:uFillTx/>
                <a:latin typeface="Calibri"/>
              </a:rPr>
              <a:t>Pour les </a:t>
            </a:r>
            <a:r>
              <a:rPr b="1" lang="fr-FR" sz="3200" strike="noStrike" u="none">
                <a:solidFill>
                  <a:srgbClr val="000000"/>
                </a:solidFill>
                <a:effectLst/>
                <a:uFillTx/>
                <a:latin typeface="Calibri"/>
              </a:rPr>
              <a:t>douaniers</a:t>
            </a:r>
            <a:r>
              <a:rPr b="0" lang="fr-FR" sz="3200" strike="noStrike" u="none">
                <a:solidFill>
                  <a:srgbClr val="000000"/>
                </a:solidFill>
                <a:effectLst/>
                <a:uFillTx/>
                <a:latin typeface="Calibri"/>
              </a:rPr>
              <a:t> </a:t>
            </a:r>
            <a:r>
              <a:rPr b="1" lang="fr-FR" sz="3200" strike="noStrike" u="none">
                <a:solidFill>
                  <a:srgbClr val="000000"/>
                </a:solidFill>
                <a:effectLst/>
                <a:uFillTx/>
                <a:latin typeface="Calibri"/>
              </a:rPr>
              <a:t>retraités</a:t>
            </a:r>
            <a:r>
              <a:rPr b="0" lang="fr-FR" sz="3200" strike="noStrike" u="none">
                <a:solidFill>
                  <a:srgbClr val="000000"/>
                </a:solidFill>
                <a:effectLst/>
                <a:uFillTx/>
                <a:latin typeface="Calibri"/>
              </a:rPr>
              <a:t> :      20 €</a:t>
            </a:r>
            <a:endParaRPr b="0" lang="fr-FR" sz="3200" strike="noStrike" u="none">
              <a:solidFill>
                <a:srgbClr val="000000"/>
              </a:solidFill>
              <a:effectLst/>
              <a:uFillTx/>
              <a:latin typeface="Arial"/>
            </a:endParaRPr>
          </a:p>
          <a:p>
            <a:pPr algn="just">
              <a:lnSpc>
                <a:spcPct val="90000"/>
              </a:lnSpc>
              <a:spcBef>
                <a:spcPts val="1001"/>
              </a:spcBef>
              <a:tabLst>
                <a:tab algn="l" pos="0"/>
              </a:tabLst>
            </a:pPr>
            <a:r>
              <a:rPr b="0" lang="fr-FR" sz="3200" strike="noStrike" u="none">
                <a:solidFill>
                  <a:srgbClr val="000000"/>
                </a:solidFill>
                <a:effectLst/>
                <a:uFillTx/>
                <a:latin typeface="Calibri"/>
              </a:rPr>
              <a:t>Cotisation administration, collectivités ou entreprises : </a:t>
            </a:r>
            <a:r>
              <a:rPr b="1" lang="fr-FR" sz="3200" strike="noStrike" u="none">
                <a:solidFill>
                  <a:srgbClr val="000000"/>
                </a:solidFill>
                <a:effectLst/>
                <a:uFillTx/>
                <a:latin typeface="Calibri"/>
              </a:rPr>
              <a:t>360 euros</a:t>
            </a:r>
            <a:r>
              <a:rPr b="0" lang="fr-FR" sz="3200" strike="noStrike" u="none">
                <a:solidFill>
                  <a:srgbClr val="000000"/>
                </a:solidFill>
                <a:effectLst/>
                <a:uFillTx/>
                <a:latin typeface="Calibri"/>
              </a:rPr>
              <a:t>.</a:t>
            </a:r>
            <a:endParaRPr b="0" lang="fr-FR" sz="3200" strike="noStrike" u="none">
              <a:solidFill>
                <a:srgbClr val="000000"/>
              </a:solidFill>
              <a:effectLst/>
              <a:uFillTx/>
              <a:latin typeface="Arial"/>
            </a:endParaRPr>
          </a:p>
          <a:p>
            <a:pPr algn="just">
              <a:lnSpc>
                <a:spcPct val="90000"/>
              </a:lnSpc>
              <a:spcBef>
                <a:spcPts val="1001"/>
              </a:spcBef>
              <a:tabLst>
                <a:tab algn="l" pos="0"/>
              </a:tabLst>
            </a:pPr>
            <a:r>
              <a:rPr b="0" lang="fr-FR" sz="3200" strike="noStrike" u="none">
                <a:solidFill>
                  <a:srgbClr val="000000"/>
                </a:solidFill>
                <a:effectLst/>
                <a:uFillTx/>
                <a:latin typeface="Calibri"/>
              </a:rPr>
              <a:t>Pour tous renseignements,  veuillez nous écrire à : </a:t>
            </a:r>
            <a:r>
              <a:rPr b="0" lang="fr-FR" sz="3200" strike="noStrike" u="sng">
                <a:solidFill>
                  <a:srgbClr val="0000ff"/>
                </a:solidFill>
                <a:effectLst/>
                <a:uFillTx/>
                <a:latin typeface="Calibri"/>
                <a:hlinkClick r:id="rId1"/>
              </a:rPr>
              <a:t>aidf@sfr.fr</a:t>
            </a:r>
            <a:endParaRPr b="0" lang="fr-FR" sz="3200" strike="noStrike" u="none">
              <a:solidFill>
                <a:srgbClr val="000000"/>
              </a:solidFill>
              <a:effectLst/>
              <a:uFillTx/>
              <a:latin typeface="Arial"/>
            </a:endParaRPr>
          </a:p>
        </p:txBody>
      </p:sp>
      <p:sp>
        <p:nvSpPr>
          <p:cNvPr id="95" name=""/>
          <p:cNvSpPr txBox="1"/>
          <p:nvPr/>
        </p:nvSpPr>
        <p:spPr>
          <a:xfrm>
            <a:off x="3960000" y="720000"/>
            <a:ext cx="5400000" cy="373680"/>
          </a:xfrm>
          <a:prstGeom prst="rect">
            <a:avLst/>
          </a:prstGeom>
          <a:noFill/>
          <a:ln w="0">
            <a:noFill/>
          </a:ln>
        </p:spPr>
        <p:txBody>
          <a:bodyPr lIns="90000" rIns="90000" tIns="45000" bIns="45000" anchor="t">
            <a:spAutoFit/>
          </a:bodyPr>
          <a:p>
            <a:r>
              <a:rPr b="0" lang="fr-FR" sz="2000" strike="noStrike" u="none">
                <a:solidFill>
                  <a:srgbClr val="3465a4"/>
                </a:solidFill>
                <a:effectLst/>
                <a:uFillTx/>
                <a:latin typeface="Arial"/>
              </a:rPr>
              <a:t>Sa devise :</a:t>
            </a:r>
            <a:r>
              <a:rPr b="0" lang="fr-FR" sz="2000" strike="noStrike" u="none">
                <a:solidFill>
                  <a:srgbClr val="3465a4"/>
                </a:solidFill>
                <a:effectLst/>
                <a:uFillTx/>
                <a:latin typeface="Arial"/>
              </a:rPr>
              <a:t>  </a:t>
            </a:r>
            <a:r>
              <a:rPr b="0" lang="fr-FR" sz="2000" strike="noStrike" u="none">
                <a:solidFill>
                  <a:srgbClr val="f10d0c"/>
                </a:solidFill>
                <a:effectLst/>
                <a:uFillTx/>
                <a:latin typeface="Arial"/>
              </a:rPr>
              <a:t>Se former, Se divertir, S’entraider</a:t>
            </a:r>
            <a:endParaRPr b="0" lang="fr-FR" sz="2000" strike="noStrike" u="none">
              <a:solidFill>
                <a:srgbClr val="000000"/>
              </a:solidFill>
              <a:effectLst/>
              <a:uFillTx/>
              <a:latin typeface="Arial"/>
            </a:endParaRPr>
          </a:p>
        </p:txBody>
      </p:sp>
      <p:pic>
        <p:nvPicPr>
          <p:cNvPr id="96" name="" descr=""/>
          <p:cNvPicPr/>
          <p:nvPr/>
        </p:nvPicPr>
        <p:blipFill>
          <a:blip r:embed="rId2"/>
          <a:stretch/>
        </p:blipFill>
        <p:spPr>
          <a:xfrm>
            <a:off x="180000" y="180000"/>
            <a:ext cx="2748600" cy="252000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pic>
        <p:nvPicPr>
          <p:cNvPr id="19" name="Image 4" descr=""/>
          <p:cNvPicPr/>
          <p:nvPr/>
        </p:nvPicPr>
        <p:blipFill>
          <a:blip r:embed="rId1"/>
          <a:stretch/>
        </p:blipFill>
        <p:spPr>
          <a:xfrm>
            <a:off x="360000" y="349920"/>
            <a:ext cx="2628360" cy="1448280"/>
          </a:xfrm>
          <a:prstGeom prst="rect">
            <a:avLst/>
          </a:prstGeom>
          <a:noFill/>
          <a:ln w="0">
            <a:noFill/>
          </a:ln>
        </p:spPr>
      </p:pic>
      <p:sp>
        <p:nvSpPr>
          <p:cNvPr id="20" name=""/>
          <p:cNvSpPr/>
          <p:nvPr/>
        </p:nvSpPr>
        <p:spPr>
          <a:xfrm>
            <a:off x="361440" y="2340000"/>
            <a:ext cx="4138560" cy="36288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1" lang="fr-FR" sz="2400" strike="noStrike" u="none">
                <a:solidFill>
                  <a:srgbClr val="2a6099"/>
                </a:solidFill>
                <a:effectLst/>
                <a:uFillTx/>
                <a:latin typeface="Calibri"/>
                <a:ea typeface="DejaVu Sans"/>
              </a:rPr>
              <a:t>L’AIDF est présente sur Internet</a:t>
            </a:r>
            <a:endParaRPr b="0" lang="fr-FR" sz="2400" strike="noStrike" u="none">
              <a:solidFill>
                <a:srgbClr val="000000"/>
              </a:solidFill>
              <a:effectLst/>
              <a:uFillTx/>
              <a:latin typeface="Arial"/>
            </a:endParaRPr>
          </a:p>
        </p:txBody>
      </p:sp>
      <p:sp>
        <p:nvSpPr>
          <p:cNvPr id="21" name=""/>
          <p:cNvSpPr/>
          <p:nvPr/>
        </p:nvSpPr>
        <p:spPr>
          <a:xfrm>
            <a:off x="1081440" y="3228120"/>
            <a:ext cx="2698560" cy="9115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90000"/>
              </a:lnSpc>
              <a:spcBef>
                <a:spcPts val="1001"/>
              </a:spcBef>
              <a:buClr>
                <a:srgbClr val="000000"/>
              </a:buClr>
              <a:buSzPct val="45000"/>
              <a:buFont typeface="Wingdings" charset="2"/>
              <a:buChar char=""/>
              <a:tabLst>
                <a:tab algn="l" pos="0"/>
              </a:tabLst>
            </a:pPr>
            <a:r>
              <a:rPr b="0" i="1" lang="fr-FR" sz="2000" strike="noStrike" u="none">
                <a:solidFill>
                  <a:srgbClr val="2a6099"/>
                </a:solidFill>
                <a:effectLst/>
                <a:uFillTx/>
                <a:latin typeface="Calibri"/>
                <a:ea typeface="DejaVu Sans"/>
              </a:rPr>
              <a:t>Sur son site Internet :</a:t>
            </a:r>
            <a:endParaRPr b="0" lang="fr-FR" sz="2000" strike="noStrike" u="none">
              <a:solidFill>
                <a:srgbClr val="000000"/>
              </a:solidFill>
              <a:effectLst/>
              <a:uFillTx/>
              <a:latin typeface="Arial"/>
            </a:endParaRPr>
          </a:p>
          <a:p>
            <a:pPr algn="ctr">
              <a:lnSpc>
                <a:spcPct val="90000"/>
              </a:lnSpc>
              <a:spcBef>
                <a:spcPts val="1001"/>
              </a:spcBef>
              <a:tabLst>
                <a:tab algn="l" pos="0"/>
              </a:tabLst>
            </a:pPr>
            <a:r>
              <a:rPr b="0" lang="fr-FR" sz="2000" strike="noStrike" u="none">
                <a:solidFill>
                  <a:srgbClr val="000000"/>
                </a:solidFill>
                <a:effectLst/>
                <a:uFillTx/>
                <a:latin typeface="Calibri"/>
                <a:ea typeface="DejaVu Sans"/>
              </a:rPr>
              <a:t> </a:t>
            </a:r>
            <a:r>
              <a:rPr b="0" lang="fr-FR" sz="2000" strike="noStrike" u="sng">
                <a:solidFill>
                  <a:srgbClr val="0000ff"/>
                </a:solidFill>
                <a:effectLst/>
                <a:uFillTx/>
                <a:latin typeface="Calibri"/>
                <a:ea typeface="DejaVu Sans"/>
                <a:hlinkClick r:id="rId2"/>
              </a:rPr>
              <a:t>aidfdouaniers.org</a:t>
            </a:r>
            <a:endParaRPr b="0" lang="fr-FR" sz="2000" strike="noStrike" u="none">
              <a:solidFill>
                <a:srgbClr val="000000"/>
              </a:solidFill>
              <a:effectLst/>
              <a:uFillTx/>
              <a:latin typeface="Arial"/>
            </a:endParaRPr>
          </a:p>
        </p:txBody>
      </p:sp>
      <p:pic>
        <p:nvPicPr>
          <p:cNvPr id="22" name="" descr=""/>
          <p:cNvPicPr/>
          <p:nvPr/>
        </p:nvPicPr>
        <p:blipFill>
          <a:blip r:embed="rId3"/>
          <a:stretch/>
        </p:blipFill>
        <p:spPr>
          <a:xfrm>
            <a:off x="1620000" y="4680000"/>
            <a:ext cx="1439640" cy="1439640"/>
          </a:xfrm>
          <a:prstGeom prst="rect">
            <a:avLst/>
          </a:prstGeom>
          <a:noFill/>
          <a:ln w="0">
            <a:noFill/>
          </a:ln>
          <a:effectLst>
            <a:outerShdw dist="101823" dir="2700000" blurRad="0" rotWithShape="0">
              <a:srgbClr val="808080"/>
            </a:outerShdw>
          </a:effectLst>
        </p:spPr>
      </p:pic>
      <p:pic>
        <p:nvPicPr>
          <p:cNvPr id="23" name="" descr=""/>
          <p:cNvPicPr/>
          <p:nvPr/>
        </p:nvPicPr>
        <p:blipFill>
          <a:blip r:embed="rId4"/>
          <a:stretch/>
        </p:blipFill>
        <p:spPr>
          <a:xfrm>
            <a:off x="4500360" y="180000"/>
            <a:ext cx="7020720" cy="644472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pic>
        <p:nvPicPr>
          <p:cNvPr id="24" name="Image 8" descr=""/>
          <p:cNvPicPr/>
          <p:nvPr/>
        </p:nvPicPr>
        <p:blipFill>
          <a:blip r:embed="rId1"/>
          <a:stretch/>
        </p:blipFill>
        <p:spPr>
          <a:xfrm>
            <a:off x="360000" y="349920"/>
            <a:ext cx="2628360" cy="1448280"/>
          </a:xfrm>
          <a:prstGeom prst="rect">
            <a:avLst/>
          </a:prstGeom>
          <a:noFill/>
          <a:ln w="0">
            <a:noFill/>
          </a:ln>
        </p:spPr>
      </p:pic>
      <p:sp>
        <p:nvSpPr>
          <p:cNvPr id="25" name="Sous-titre 1"/>
          <p:cNvSpPr/>
          <p:nvPr/>
        </p:nvSpPr>
        <p:spPr>
          <a:xfrm>
            <a:off x="720000" y="3420000"/>
            <a:ext cx="3060000" cy="18000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0" i="1" lang="fr-FR" sz="2000" strike="noStrike" u="none">
                <a:solidFill>
                  <a:srgbClr val="2a6099"/>
                </a:solidFill>
                <a:effectLst/>
                <a:uFillTx/>
                <a:latin typeface="Calibri"/>
                <a:ea typeface="DejaVu Sans"/>
              </a:rPr>
              <a:t>Dans les réseaux sociaux :</a:t>
            </a:r>
            <a:endParaRPr b="0" lang="fr-FR" sz="2000" strike="noStrike" u="none">
              <a:solidFill>
                <a:srgbClr val="000000"/>
              </a:solidFill>
              <a:effectLst/>
              <a:uFillTx/>
              <a:latin typeface="Arial"/>
            </a:endParaRPr>
          </a:p>
          <a:p>
            <a:pPr marL="216000" indent="-216000">
              <a:lnSpc>
                <a:spcPct val="90000"/>
              </a:lnSpc>
              <a:spcBef>
                <a:spcPts val="1001"/>
              </a:spcBef>
              <a:buClr>
                <a:srgbClr val="000000"/>
              </a:buClr>
              <a:buSzPct val="45000"/>
              <a:buFont typeface="Wingdings" charset="2"/>
              <a:buChar char=""/>
              <a:tabLst>
                <a:tab algn="l" pos="0"/>
              </a:tabLst>
            </a:pPr>
            <a:r>
              <a:rPr b="1" i="1" lang="fr-FR" sz="1800" strike="noStrike" u="none">
                <a:solidFill>
                  <a:srgbClr val="000000"/>
                </a:solidFill>
                <a:effectLst/>
                <a:uFillTx/>
                <a:latin typeface="Calibri"/>
                <a:ea typeface="DejaVu Sans"/>
              </a:rPr>
              <a:t>Sur Facebook :</a:t>
            </a:r>
            <a:endParaRPr b="0" lang="fr-FR" sz="1800" strike="noStrike" u="none">
              <a:solidFill>
                <a:srgbClr val="000000"/>
              </a:solidFill>
              <a:effectLst/>
              <a:uFillTx/>
              <a:latin typeface="Arial"/>
            </a:endParaRPr>
          </a:p>
          <a:p>
            <a:pPr>
              <a:lnSpc>
                <a:spcPct val="90000"/>
              </a:lnSpc>
              <a:spcBef>
                <a:spcPts val="1001"/>
              </a:spcBef>
              <a:tabLst>
                <a:tab algn="l" pos="0"/>
              </a:tabLst>
            </a:pPr>
            <a:r>
              <a:rPr b="0" lang="fr-FR" sz="1800" strike="noStrike" u="none">
                <a:solidFill>
                  <a:srgbClr val="000000"/>
                </a:solidFill>
                <a:effectLst/>
                <a:uFillTx/>
                <a:latin typeface="Calibri"/>
                <a:ea typeface="DejaVu Sans"/>
              </a:rPr>
              <a:t> @aidfdouaniers.org </a:t>
            </a:r>
            <a:br>
              <a:rPr sz="1800"/>
            </a:br>
            <a:r>
              <a:rPr b="0" lang="fr-FR" sz="1800" strike="noStrike" u="none">
                <a:solidFill>
                  <a:srgbClr val="000000"/>
                </a:solidFill>
                <a:effectLst/>
                <a:uFillTx/>
                <a:latin typeface="Arial"/>
                <a:ea typeface="DejaVu Sans"/>
              </a:rPr>
              <a:t> avec 9 234</a:t>
            </a:r>
            <a:r>
              <a:rPr b="0" lang="fr-FR" sz="1800" strike="noStrike" u="none">
                <a:solidFill>
                  <a:srgbClr val="000000"/>
                </a:solidFill>
                <a:effectLst/>
                <a:uFillTx/>
                <a:latin typeface="Calibri"/>
                <a:ea typeface="DejaVu Sans"/>
              </a:rPr>
              <a:t> abonnés.</a:t>
            </a:r>
            <a:endParaRPr b="0" lang="fr-FR" sz="1800" strike="noStrike" u="none">
              <a:solidFill>
                <a:srgbClr val="000000"/>
              </a:solidFill>
              <a:effectLst/>
              <a:uFillTx/>
              <a:latin typeface="Arial"/>
            </a:endParaRPr>
          </a:p>
          <a:p>
            <a:pPr>
              <a:lnSpc>
                <a:spcPct val="90000"/>
              </a:lnSpc>
              <a:tabLst>
                <a:tab algn="l" pos="0"/>
              </a:tabLst>
            </a:pPr>
            <a:r>
              <a:rPr b="0" lang="fr-FR" sz="1800" strike="noStrike" u="none">
                <a:solidFill>
                  <a:srgbClr val="000000"/>
                </a:solidFill>
                <a:effectLst/>
                <a:uFillTx/>
                <a:latin typeface="Calibri"/>
                <a:ea typeface="DejaVu Sans"/>
              </a:rPr>
              <a:t> 9 400 followers au 09/25</a:t>
            </a:r>
            <a:endParaRPr b="0" lang="fr-FR" sz="1800" strike="noStrike" u="none">
              <a:solidFill>
                <a:srgbClr val="000000"/>
              </a:solidFill>
              <a:effectLst/>
              <a:uFillTx/>
              <a:latin typeface="Arial"/>
            </a:endParaRPr>
          </a:p>
        </p:txBody>
      </p:sp>
      <p:sp>
        <p:nvSpPr>
          <p:cNvPr id="26" name=""/>
          <p:cNvSpPr/>
          <p:nvPr/>
        </p:nvSpPr>
        <p:spPr>
          <a:xfrm>
            <a:off x="361440" y="2156760"/>
            <a:ext cx="4138560" cy="36288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1" lang="fr-FR" sz="2400" strike="noStrike" u="none">
                <a:solidFill>
                  <a:srgbClr val="2a6099"/>
                </a:solidFill>
                <a:effectLst/>
                <a:uFillTx/>
                <a:latin typeface="Calibri"/>
                <a:ea typeface="DejaVu Sans"/>
              </a:rPr>
              <a:t>L’AIDF est présente sur Internet</a:t>
            </a:r>
            <a:endParaRPr b="0" lang="fr-FR" sz="2400" strike="noStrike" u="none">
              <a:solidFill>
                <a:srgbClr val="000000"/>
              </a:solidFill>
              <a:effectLst/>
              <a:uFillTx/>
              <a:latin typeface="Arial"/>
            </a:endParaRPr>
          </a:p>
        </p:txBody>
      </p:sp>
      <p:pic>
        <p:nvPicPr>
          <p:cNvPr id="27" name="" descr=""/>
          <p:cNvPicPr/>
          <p:nvPr/>
        </p:nvPicPr>
        <p:blipFill>
          <a:blip r:embed="rId2"/>
          <a:stretch/>
        </p:blipFill>
        <p:spPr>
          <a:xfrm>
            <a:off x="4680360" y="342360"/>
            <a:ext cx="6971400" cy="631764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pic>
        <p:nvPicPr>
          <p:cNvPr id="28" name="Image 10" descr=""/>
          <p:cNvPicPr/>
          <p:nvPr/>
        </p:nvPicPr>
        <p:blipFill>
          <a:blip r:embed="rId1"/>
          <a:stretch/>
        </p:blipFill>
        <p:spPr>
          <a:xfrm>
            <a:off x="360000" y="349920"/>
            <a:ext cx="2628360" cy="1448280"/>
          </a:xfrm>
          <a:prstGeom prst="rect">
            <a:avLst/>
          </a:prstGeom>
          <a:noFill/>
          <a:ln w="0">
            <a:noFill/>
          </a:ln>
        </p:spPr>
      </p:pic>
      <p:sp>
        <p:nvSpPr>
          <p:cNvPr id="29" name="Sous-titre 3"/>
          <p:cNvSpPr/>
          <p:nvPr/>
        </p:nvSpPr>
        <p:spPr>
          <a:xfrm>
            <a:off x="180720" y="2880000"/>
            <a:ext cx="2699280" cy="1619640"/>
          </a:xfrm>
          <a:prstGeom prst="rect">
            <a:avLst/>
          </a:prstGeom>
          <a:noFill/>
          <a:ln w="0">
            <a:noFill/>
          </a:ln>
        </p:spPr>
        <p:style>
          <a:lnRef idx="0"/>
          <a:fillRef idx="0"/>
          <a:effectRef idx="0"/>
          <a:fontRef idx="minor"/>
        </p:style>
        <p:txBody>
          <a:bodyPr lIns="90000" rIns="90000" tIns="45000" bIns="45000" anchor="t" anchorCtr="1">
            <a:noAutofit/>
          </a:bodyPr>
          <a:p>
            <a:pPr>
              <a:lnSpc>
                <a:spcPct val="90000"/>
              </a:lnSpc>
              <a:spcBef>
                <a:spcPts val="1001"/>
              </a:spcBef>
              <a:tabLst>
                <a:tab algn="l" pos="0"/>
              </a:tabLst>
            </a:pPr>
            <a:r>
              <a:rPr b="0" i="1" lang="fr-FR" sz="2000" strike="noStrike" u="none">
                <a:solidFill>
                  <a:srgbClr val="2a6099"/>
                </a:solidFill>
                <a:effectLst/>
                <a:uFillTx/>
                <a:latin typeface="Calibri"/>
                <a:ea typeface="DejaVu Sans"/>
              </a:rPr>
              <a:t>Retrouvez toutes nos vidéos sur </a:t>
            </a:r>
            <a:r>
              <a:rPr b="1" i="1" lang="fr-FR" sz="2000" strike="noStrike" u="none">
                <a:solidFill>
                  <a:srgbClr val="2a6099"/>
                </a:solidFill>
                <a:effectLst/>
                <a:uFillTx/>
                <a:latin typeface="Calibri"/>
                <a:ea typeface="DejaVu Sans"/>
              </a:rPr>
              <a:t>Youtube :</a:t>
            </a:r>
            <a:endParaRPr b="0" lang="fr-FR" sz="2000" strike="noStrike" u="none">
              <a:solidFill>
                <a:srgbClr val="000000"/>
              </a:solidFill>
              <a:effectLst/>
              <a:uFillTx/>
              <a:latin typeface="Arial"/>
            </a:endParaRPr>
          </a:p>
          <a:p>
            <a:pPr algn="ctr">
              <a:lnSpc>
                <a:spcPct val="90000"/>
              </a:lnSpc>
              <a:spcBef>
                <a:spcPts val="1001"/>
              </a:spcBef>
              <a:tabLst>
                <a:tab algn="l" pos="0"/>
              </a:tabLst>
            </a:pPr>
            <a:r>
              <a:rPr b="0" i="1" lang="fr-FR" sz="2000" strike="noStrike" u="none">
                <a:solidFill>
                  <a:srgbClr val="2a6099"/>
                </a:solidFill>
                <a:effectLst/>
                <a:uFillTx/>
                <a:latin typeface="Calibri"/>
                <a:ea typeface="DejaVu Sans"/>
              </a:rPr>
              <a:t>2 810 abonnés au 9/25</a:t>
            </a:r>
            <a:endParaRPr b="0" lang="fr-FR" sz="2000" strike="noStrike" u="none">
              <a:solidFill>
                <a:srgbClr val="000000"/>
              </a:solidFill>
              <a:effectLst/>
              <a:uFillTx/>
              <a:latin typeface="Arial"/>
            </a:endParaRPr>
          </a:p>
          <a:p>
            <a:pPr algn="ctr">
              <a:lnSpc>
                <a:spcPct val="90000"/>
              </a:lnSpc>
              <a:tabLst>
                <a:tab algn="l" pos="0"/>
              </a:tabLst>
            </a:pPr>
            <a:r>
              <a:rPr b="0" i="1" lang="fr-FR" sz="2000" strike="noStrike" u="none">
                <a:solidFill>
                  <a:srgbClr val="2a6099"/>
                </a:solidFill>
                <a:effectLst/>
                <a:uFillTx/>
                <a:latin typeface="Calibri"/>
                <a:ea typeface="DejaVu Sans"/>
              </a:rPr>
              <a:t>318 vidéos</a:t>
            </a:r>
            <a:r>
              <a:rPr b="0" lang="fr-FR" sz="1800" strike="noStrike" u="none">
                <a:solidFill>
                  <a:srgbClr val="000000"/>
                </a:solidFill>
                <a:effectLst/>
                <a:uFillTx/>
                <a:latin typeface="Calibri"/>
                <a:ea typeface="DejaVu Sans"/>
              </a:rPr>
              <a:t> </a:t>
            </a:r>
            <a:endParaRPr b="0" lang="fr-FR" sz="1800" strike="noStrike" u="none">
              <a:solidFill>
                <a:srgbClr val="000000"/>
              </a:solidFill>
              <a:effectLst/>
              <a:uFillTx/>
              <a:latin typeface="Arial"/>
            </a:endParaRPr>
          </a:p>
          <a:p>
            <a:pPr>
              <a:lnSpc>
                <a:spcPct val="90000"/>
              </a:lnSpc>
              <a:spcBef>
                <a:spcPts val="1001"/>
              </a:spcBef>
              <a:tabLst>
                <a:tab algn="l" pos="0"/>
              </a:tabLst>
            </a:pPr>
            <a:r>
              <a:rPr b="0" lang="fr-FR" sz="1200" strike="noStrike" u="sng">
                <a:solidFill>
                  <a:srgbClr val="0000ff"/>
                </a:solidFill>
                <a:effectLst/>
                <a:uFillTx/>
                <a:latin typeface="Calibri"/>
                <a:ea typeface="DejaVu Sans"/>
                <a:hlinkClick r:id="rId2"/>
              </a:rPr>
              <a:t>https://www.youtube.com/channel/UCAcK3cnuNdOoi17CXCmk6KQ</a:t>
            </a:r>
            <a:r>
              <a:rPr b="0" lang="fr-FR" sz="1800" strike="noStrike" u="none">
                <a:solidFill>
                  <a:srgbClr val="000000"/>
                </a:solidFill>
                <a:effectLst/>
                <a:uFillTx/>
                <a:latin typeface="Calibri"/>
                <a:ea typeface="DejaVu Sans"/>
              </a:rPr>
              <a:t> </a:t>
            </a:r>
            <a:endParaRPr b="0" lang="fr-FR" sz="1800" strike="noStrike" u="none">
              <a:solidFill>
                <a:srgbClr val="000000"/>
              </a:solidFill>
              <a:effectLst/>
              <a:uFillTx/>
              <a:latin typeface="Arial"/>
            </a:endParaRPr>
          </a:p>
        </p:txBody>
      </p:sp>
      <p:pic>
        <p:nvPicPr>
          <p:cNvPr id="30" name="" descr=""/>
          <p:cNvPicPr/>
          <p:nvPr/>
        </p:nvPicPr>
        <p:blipFill>
          <a:blip r:embed="rId3"/>
          <a:stretch/>
        </p:blipFill>
        <p:spPr>
          <a:xfrm>
            <a:off x="1080000" y="5014800"/>
            <a:ext cx="1079640" cy="1104840"/>
          </a:xfrm>
          <a:prstGeom prst="rect">
            <a:avLst/>
          </a:prstGeom>
          <a:noFill/>
          <a:ln w="0">
            <a:noFill/>
          </a:ln>
          <a:effectLst>
            <a:outerShdw dist="101823" dir="2700000" blurRad="0" rotWithShape="0">
              <a:srgbClr val="808080"/>
            </a:outerShdw>
          </a:effectLst>
        </p:spPr>
      </p:pic>
      <p:pic>
        <p:nvPicPr>
          <p:cNvPr id="31" name="" descr=""/>
          <p:cNvPicPr/>
          <p:nvPr/>
        </p:nvPicPr>
        <p:blipFill>
          <a:blip r:embed="rId4"/>
          <a:stretch/>
        </p:blipFill>
        <p:spPr>
          <a:xfrm>
            <a:off x="3430080" y="162360"/>
            <a:ext cx="8450640" cy="649764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sp>
        <p:nvSpPr>
          <p:cNvPr id="32" name=""/>
          <p:cNvSpPr/>
          <p:nvPr/>
        </p:nvSpPr>
        <p:spPr>
          <a:xfrm>
            <a:off x="4320360" y="176760"/>
            <a:ext cx="4138560" cy="36288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1" lang="fr-FR" sz="2400" strike="noStrike" u="none">
                <a:solidFill>
                  <a:srgbClr val="2a6099"/>
                </a:solidFill>
                <a:effectLst/>
                <a:uFillTx/>
                <a:latin typeface="Calibri"/>
                <a:ea typeface="DejaVu Sans"/>
              </a:rPr>
              <a:t>L’AIDF est présente sur Internet</a:t>
            </a:r>
            <a:endParaRPr b="0" lang="fr-FR" sz="2400" strike="noStrike" u="none">
              <a:solidFill>
                <a:srgbClr val="000000"/>
              </a:solidFill>
              <a:effectLst/>
              <a:uFillTx/>
              <a:latin typeface="Arial"/>
            </a:endParaRPr>
          </a:p>
        </p:txBody>
      </p:sp>
      <p:pic>
        <p:nvPicPr>
          <p:cNvPr id="33" name="Image 11" descr=""/>
          <p:cNvPicPr/>
          <p:nvPr/>
        </p:nvPicPr>
        <p:blipFill>
          <a:blip r:embed="rId1"/>
          <a:stretch/>
        </p:blipFill>
        <p:spPr>
          <a:xfrm>
            <a:off x="360000" y="350280"/>
            <a:ext cx="2628360" cy="1448280"/>
          </a:xfrm>
          <a:prstGeom prst="rect">
            <a:avLst/>
          </a:prstGeom>
          <a:noFill/>
          <a:ln w="0">
            <a:noFill/>
          </a:ln>
        </p:spPr>
      </p:pic>
      <p:sp>
        <p:nvSpPr>
          <p:cNvPr id="34" name="Sous-titre 5"/>
          <p:cNvSpPr/>
          <p:nvPr/>
        </p:nvSpPr>
        <p:spPr>
          <a:xfrm>
            <a:off x="540000" y="3259800"/>
            <a:ext cx="2700000" cy="700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tabLst>
                <a:tab algn="l" pos="0"/>
              </a:tabLst>
            </a:pPr>
            <a:r>
              <a:rPr b="0" i="1" lang="fr-FR" sz="2000" strike="noStrike" u="none">
                <a:solidFill>
                  <a:srgbClr val="2a6099"/>
                </a:solidFill>
                <a:effectLst/>
                <a:uFillTx/>
                <a:latin typeface="Calibri"/>
                <a:ea typeface="DejaVu Sans"/>
              </a:rPr>
              <a:t>Dans les réseaux sociaux sur </a:t>
            </a:r>
            <a:r>
              <a:rPr b="1" lang="fr-FR" sz="2000" strike="noStrike" u="none">
                <a:solidFill>
                  <a:srgbClr val="2a6099"/>
                </a:solidFill>
                <a:effectLst/>
                <a:uFillTx/>
                <a:latin typeface="Calibri"/>
                <a:ea typeface="DejaVu Sans"/>
              </a:rPr>
              <a:t>Linked</a:t>
            </a:r>
            <a:r>
              <a:rPr b="1" lang="fr-FR" sz="2000" strike="noStrike" u="none">
                <a:solidFill>
                  <a:srgbClr val="ffffff"/>
                </a:solidFill>
                <a:effectLst/>
                <a:highlight>
                  <a:srgbClr val="3465a4"/>
                </a:highlight>
                <a:uFillTx/>
                <a:latin typeface="Calibri"/>
                <a:ea typeface="DejaVu Sans"/>
              </a:rPr>
              <a:t>in</a:t>
            </a:r>
            <a:endParaRPr b="0" lang="fr-FR" sz="2000" strike="noStrike" u="none">
              <a:solidFill>
                <a:srgbClr val="000000"/>
              </a:solidFill>
              <a:effectLst/>
              <a:uFillTx/>
              <a:latin typeface="Arial"/>
            </a:endParaRPr>
          </a:p>
          <a:p>
            <a:pPr marL="216000" indent="-216000">
              <a:lnSpc>
                <a:spcPct val="90000"/>
              </a:lnSpc>
              <a:spcBef>
                <a:spcPts val="1001"/>
              </a:spcBef>
              <a:buClr>
                <a:srgbClr val="000000"/>
              </a:buClr>
              <a:buSzPct val="45000"/>
              <a:buFont typeface="Wingdings" charset="2"/>
              <a:buChar char=""/>
              <a:tabLst>
                <a:tab algn="l" pos="0"/>
              </a:tabLst>
            </a:pPr>
            <a:br>
              <a:rPr sz="1800"/>
            </a:br>
            <a:r>
              <a:rPr b="0" lang="fr-FR" sz="1800" strike="noStrike" u="none">
                <a:solidFill>
                  <a:srgbClr val="000000"/>
                </a:solidFill>
                <a:effectLst/>
                <a:uFillTx/>
                <a:latin typeface="Calibri"/>
                <a:ea typeface="DejaVu Sans"/>
              </a:rPr>
              <a:t> </a:t>
            </a:r>
            <a:endParaRPr b="0" lang="fr-FR" sz="1800" strike="noStrike" u="none">
              <a:solidFill>
                <a:srgbClr val="000000"/>
              </a:solidFill>
              <a:effectLst/>
              <a:uFillTx/>
              <a:latin typeface="Arial"/>
            </a:endParaRPr>
          </a:p>
        </p:txBody>
      </p:sp>
      <p:pic>
        <p:nvPicPr>
          <p:cNvPr id="35" name="" descr=""/>
          <p:cNvPicPr/>
          <p:nvPr/>
        </p:nvPicPr>
        <p:blipFill>
          <a:blip r:embed="rId2"/>
          <a:stretch/>
        </p:blipFill>
        <p:spPr>
          <a:xfrm>
            <a:off x="3204000" y="720000"/>
            <a:ext cx="7740720" cy="5973840"/>
          </a:xfrm>
          <a:prstGeom prst="rect">
            <a:avLst/>
          </a:prstGeom>
          <a:noFill/>
          <a:ln w="0">
            <a:noFill/>
          </a:ln>
        </p:spPr>
      </p:pic>
      <p:pic>
        <p:nvPicPr>
          <p:cNvPr id="36" name="" descr=""/>
          <p:cNvPicPr/>
          <p:nvPr/>
        </p:nvPicPr>
        <p:blipFill>
          <a:blip r:embed="rId3"/>
          <a:stretch/>
        </p:blipFill>
        <p:spPr>
          <a:xfrm>
            <a:off x="8748720" y="1260000"/>
            <a:ext cx="3312000" cy="5436000"/>
          </a:xfrm>
          <a:prstGeom prst="rect">
            <a:avLst/>
          </a:prstGeom>
          <a:noFill/>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sp>
        <p:nvSpPr>
          <p:cNvPr id="37" name="PlaceHolder 1"/>
          <p:cNvSpPr>
            <a:spLocks noGrp="1"/>
          </p:cNvSpPr>
          <p:nvPr>
            <p:ph type="subTitle"/>
          </p:nvPr>
        </p:nvSpPr>
        <p:spPr>
          <a:xfrm>
            <a:off x="3600000" y="720000"/>
            <a:ext cx="6775920" cy="1114560"/>
          </a:xfrm>
          <a:prstGeom prst="rect">
            <a:avLst/>
          </a:prstGeom>
          <a:noFill/>
          <a:ln w="0">
            <a:noFill/>
          </a:ln>
        </p:spPr>
        <p:txBody>
          <a:bodyPr lIns="0" rIns="0" tIns="0" bIns="0" anchor="t">
            <a:noAutofit/>
          </a:bodyPr>
          <a:p>
            <a:pPr algn="ctr">
              <a:lnSpc>
                <a:spcPct val="90000"/>
              </a:lnSpc>
              <a:tabLst>
                <a:tab algn="l" pos="0"/>
              </a:tabLst>
            </a:pPr>
            <a:r>
              <a:rPr b="0" lang="fr-FR" sz="2400" strike="noStrike" u="sng">
                <a:solidFill>
                  <a:srgbClr val="000000"/>
                </a:solidFill>
                <a:effectLst/>
                <a:uFillTx/>
                <a:latin typeface="Calibri"/>
              </a:rPr>
              <a:t>L’AIDF publie un journal semestriel :</a:t>
            </a:r>
            <a:endParaRPr b="0" lang="fr-FR" sz="2400" strike="noStrike" u="none">
              <a:solidFill>
                <a:srgbClr val="000000"/>
              </a:solidFill>
              <a:effectLst/>
              <a:uFillTx/>
              <a:latin typeface="Arial"/>
            </a:endParaRPr>
          </a:p>
          <a:p>
            <a:pPr algn="ctr">
              <a:lnSpc>
                <a:spcPct val="90000"/>
              </a:lnSpc>
              <a:tabLst>
                <a:tab algn="l" pos="0"/>
              </a:tabLst>
            </a:pPr>
            <a:endParaRPr b="0" lang="fr-FR" sz="2400" strike="noStrike" u="none">
              <a:solidFill>
                <a:srgbClr val="000000"/>
              </a:solidFill>
              <a:effectLst/>
              <a:uFillTx/>
              <a:latin typeface="Arial"/>
            </a:endParaRPr>
          </a:p>
          <a:p>
            <a:pPr algn="ctr">
              <a:lnSpc>
                <a:spcPct val="90000"/>
              </a:lnSpc>
              <a:tabLst>
                <a:tab algn="l" pos="0"/>
              </a:tabLst>
            </a:pPr>
            <a:r>
              <a:rPr b="0" lang="fr-FR" sz="2400" strike="noStrike" u="none">
                <a:solidFill>
                  <a:srgbClr val="000000"/>
                </a:solidFill>
                <a:effectLst/>
                <a:uFillTx/>
                <a:latin typeface="Calibri"/>
              </a:rPr>
              <a:t>« Le Douanier Francophone »  (17 numéros)</a:t>
            </a:r>
            <a:endParaRPr b="0" lang="fr-FR" sz="2400" strike="noStrike" u="none">
              <a:solidFill>
                <a:srgbClr val="000000"/>
              </a:solidFill>
              <a:effectLst/>
              <a:uFillTx/>
              <a:latin typeface="Arial"/>
            </a:endParaRPr>
          </a:p>
        </p:txBody>
      </p:sp>
      <p:pic>
        <p:nvPicPr>
          <p:cNvPr id="38" name="Image 1" descr=""/>
          <p:cNvPicPr/>
          <p:nvPr/>
        </p:nvPicPr>
        <p:blipFill>
          <a:blip r:embed="rId1"/>
          <a:stretch/>
        </p:blipFill>
        <p:spPr>
          <a:xfrm>
            <a:off x="250200" y="360000"/>
            <a:ext cx="2628360" cy="1448280"/>
          </a:xfrm>
          <a:prstGeom prst="rect">
            <a:avLst/>
          </a:prstGeom>
          <a:noFill/>
          <a:ln w="0">
            <a:noFill/>
          </a:ln>
        </p:spPr>
      </p:pic>
      <p:pic>
        <p:nvPicPr>
          <p:cNvPr id="39" name="" descr=""/>
          <p:cNvPicPr/>
          <p:nvPr/>
        </p:nvPicPr>
        <p:blipFill>
          <a:blip r:embed="rId2"/>
          <a:stretch/>
        </p:blipFill>
        <p:spPr>
          <a:xfrm>
            <a:off x="121680" y="2268000"/>
            <a:ext cx="2821680" cy="3852000"/>
          </a:xfrm>
          <a:prstGeom prst="rect">
            <a:avLst/>
          </a:prstGeom>
          <a:noFill/>
          <a:ln w="0">
            <a:noFill/>
          </a:ln>
        </p:spPr>
      </p:pic>
      <p:pic>
        <p:nvPicPr>
          <p:cNvPr id="40" name="" descr=""/>
          <p:cNvPicPr/>
          <p:nvPr/>
        </p:nvPicPr>
        <p:blipFill>
          <a:blip r:embed="rId3"/>
          <a:stretch/>
        </p:blipFill>
        <p:spPr>
          <a:xfrm>
            <a:off x="3005640" y="2268000"/>
            <a:ext cx="3490920" cy="3852000"/>
          </a:xfrm>
          <a:prstGeom prst="rect">
            <a:avLst/>
          </a:prstGeom>
          <a:noFill/>
          <a:ln w="0">
            <a:noFill/>
          </a:ln>
        </p:spPr>
      </p:pic>
      <p:pic>
        <p:nvPicPr>
          <p:cNvPr id="41" name="" descr=""/>
          <p:cNvPicPr/>
          <p:nvPr/>
        </p:nvPicPr>
        <p:blipFill>
          <a:blip r:embed="rId4"/>
          <a:stretch/>
        </p:blipFill>
        <p:spPr>
          <a:xfrm>
            <a:off x="6567480" y="2266200"/>
            <a:ext cx="2697840" cy="3853800"/>
          </a:xfrm>
          <a:prstGeom prst="rect">
            <a:avLst/>
          </a:prstGeom>
          <a:noFill/>
          <a:ln w="0">
            <a:noFill/>
          </a:ln>
        </p:spPr>
      </p:pic>
      <p:pic>
        <p:nvPicPr>
          <p:cNvPr id="42" name="" descr=""/>
          <p:cNvPicPr/>
          <p:nvPr/>
        </p:nvPicPr>
        <p:blipFill>
          <a:blip r:embed="rId5"/>
          <a:stretch/>
        </p:blipFill>
        <p:spPr>
          <a:xfrm>
            <a:off x="9324000" y="2268000"/>
            <a:ext cx="2755440" cy="385200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sp>
        <p:nvSpPr>
          <p:cNvPr id="43" name="PlaceHolder 1"/>
          <p:cNvSpPr>
            <a:spLocks noGrp="1"/>
          </p:cNvSpPr>
          <p:nvPr>
            <p:ph type="subTitle"/>
          </p:nvPr>
        </p:nvSpPr>
        <p:spPr>
          <a:xfrm>
            <a:off x="4320360" y="683640"/>
            <a:ext cx="6775920" cy="1114560"/>
          </a:xfrm>
          <a:prstGeom prst="rect">
            <a:avLst/>
          </a:prstGeom>
          <a:noFill/>
          <a:ln w="0">
            <a:noFill/>
          </a:ln>
        </p:spPr>
        <p:txBody>
          <a:bodyPr lIns="0" rIns="0" tIns="0" bIns="0" anchor="t">
            <a:noAutofit/>
          </a:bodyPr>
          <a:p>
            <a:pPr algn="ctr">
              <a:lnSpc>
                <a:spcPct val="90000"/>
              </a:lnSpc>
              <a:tabLst>
                <a:tab algn="l" pos="0"/>
              </a:tabLst>
            </a:pPr>
            <a:r>
              <a:rPr b="0" lang="fr-FR" sz="2400" strike="noStrike" u="sng">
                <a:solidFill>
                  <a:srgbClr val="000000"/>
                </a:solidFill>
                <a:effectLst/>
                <a:uFillTx/>
                <a:latin typeface="Calibri"/>
              </a:rPr>
              <a:t>L’AIDF publie des numéros Hors séries thématiques :</a:t>
            </a:r>
            <a:endParaRPr b="0" lang="fr-FR" sz="2400" strike="noStrike" u="none">
              <a:solidFill>
                <a:srgbClr val="000000"/>
              </a:solidFill>
              <a:effectLst/>
              <a:uFillTx/>
              <a:latin typeface="Arial"/>
            </a:endParaRPr>
          </a:p>
          <a:p>
            <a:pPr algn="ctr">
              <a:lnSpc>
                <a:spcPct val="90000"/>
              </a:lnSpc>
              <a:tabLst>
                <a:tab algn="l" pos="0"/>
              </a:tabLst>
            </a:pPr>
            <a:endParaRPr b="0" lang="fr-FR" sz="2400" strike="noStrike" u="none">
              <a:solidFill>
                <a:srgbClr val="000000"/>
              </a:solidFill>
              <a:effectLst/>
              <a:uFillTx/>
              <a:latin typeface="Arial"/>
            </a:endParaRPr>
          </a:p>
          <a:p>
            <a:pPr algn="ctr">
              <a:lnSpc>
                <a:spcPct val="90000"/>
              </a:lnSpc>
              <a:tabLst>
                <a:tab algn="l" pos="0"/>
              </a:tabLst>
            </a:pPr>
            <a:endParaRPr b="0" lang="fr-FR" sz="2400" strike="noStrike" u="none">
              <a:solidFill>
                <a:srgbClr val="000000"/>
              </a:solidFill>
              <a:effectLst/>
              <a:uFillTx/>
              <a:latin typeface="Arial"/>
            </a:endParaRPr>
          </a:p>
        </p:txBody>
      </p:sp>
      <p:pic>
        <p:nvPicPr>
          <p:cNvPr id="44" name="Image 6" descr=""/>
          <p:cNvPicPr/>
          <p:nvPr/>
        </p:nvPicPr>
        <p:blipFill>
          <a:blip r:embed="rId1"/>
          <a:stretch/>
        </p:blipFill>
        <p:spPr>
          <a:xfrm>
            <a:off x="250200" y="180000"/>
            <a:ext cx="2090160" cy="1151640"/>
          </a:xfrm>
          <a:prstGeom prst="rect">
            <a:avLst/>
          </a:prstGeom>
          <a:noFill/>
          <a:ln w="0">
            <a:noFill/>
          </a:ln>
        </p:spPr>
      </p:pic>
      <p:pic>
        <p:nvPicPr>
          <p:cNvPr id="45" name="" descr=""/>
          <p:cNvPicPr/>
          <p:nvPr/>
        </p:nvPicPr>
        <p:blipFill>
          <a:blip r:embed="rId2"/>
          <a:stretch/>
        </p:blipFill>
        <p:spPr>
          <a:xfrm>
            <a:off x="8208720" y="1368000"/>
            <a:ext cx="3600360" cy="5279040"/>
          </a:xfrm>
          <a:prstGeom prst="rect">
            <a:avLst/>
          </a:prstGeom>
          <a:noFill/>
          <a:ln w="0">
            <a:noFill/>
          </a:ln>
        </p:spPr>
      </p:pic>
      <p:pic>
        <p:nvPicPr>
          <p:cNvPr id="46" name="" descr=""/>
          <p:cNvPicPr/>
          <p:nvPr/>
        </p:nvPicPr>
        <p:blipFill>
          <a:blip r:embed="rId3"/>
          <a:stretch/>
        </p:blipFill>
        <p:spPr>
          <a:xfrm>
            <a:off x="4353120" y="1404000"/>
            <a:ext cx="3632040" cy="5220000"/>
          </a:xfrm>
          <a:prstGeom prst="rect">
            <a:avLst/>
          </a:prstGeom>
          <a:noFill/>
          <a:ln w="0">
            <a:noFill/>
          </a:ln>
        </p:spPr>
      </p:pic>
      <p:pic>
        <p:nvPicPr>
          <p:cNvPr id="47" name="" descr=""/>
          <p:cNvPicPr/>
          <p:nvPr/>
        </p:nvPicPr>
        <p:blipFill>
          <a:blip r:embed="rId4"/>
          <a:stretch/>
        </p:blipFill>
        <p:spPr>
          <a:xfrm>
            <a:off x="504000" y="1440000"/>
            <a:ext cx="3600360" cy="5204160"/>
          </a:xfrm>
          <a:prstGeom prst="rect">
            <a:avLst/>
          </a:prstGeom>
          <a:noFill/>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pic>
        <p:nvPicPr>
          <p:cNvPr id="48" name="Image 5" descr=""/>
          <p:cNvPicPr/>
          <p:nvPr/>
        </p:nvPicPr>
        <p:blipFill>
          <a:blip r:embed="rId1"/>
          <a:stretch/>
        </p:blipFill>
        <p:spPr>
          <a:xfrm>
            <a:off x="250200" y="360000"/>
            <a:ext cx="2628360" cy="1448280"/>
          </a:xfrm>
          <a:prstGeom prst="rect">
            <a:avLst/>
          </a:prstGeom>
          <a:noFill/>
          <a:ln w="0">
            <a:noFill/>
          </a:ln>
        </p:spPr>
      </p:pic>
      <p:sp>
        <p:nvSpPr>
          <p:cNvPr id="49" name="Sous-titre 4"/>
          <p:cNvSpPr/>
          <p:nvPr/>
        </p:nvSpPr>
        <p:spPr>
          <a:xfrm>
            <a:off x="1080000" y="3227400"/>
            <a:ext cx="10078920" cy="2711520"/>
          </a:xfrm>
          <a:prstGeom prst="rect">
            <a:avLst/>
          </a:prstGeom>
          <a:gradFill rotWithShape="0">
            <a:gsLst>
              <a:gs pos="0">
                <a:srgbClr val="b4c7dc"/>
              </a:gs>
              <a:gs pos="100000">
                <a:srgbClr val="dee6ef"/>
              </a:gs>
            </a:gsLst>
            <a:lin ang="5340000"/>
          </a:gradFill>
          <a:ln w="36000">
            <a:solidFill>
              <a:srgbClr val="000000"/>
            </a:solidFill>
            <a:round/>
          </a:ln>
        </p:spPr>
        <p:style>
          <a:lnRef idx="0"/>
          <a:fillRef idx="0"/>
          <a:effectRef idx="0"/>
          <a:fontRef idx="minor"/>
        </p:style>
        <p:txBody>
          <a:bodyPr lIns="109440" rIns="109440" tIns="63720" bIns="63720" anchor="t">
            <a:normAutofit/>
          </a:bodyPr>
          <a:p>
            <a:pPr>
              <a:lnSpc>
                <a:spcPct val="90000"/>
              </a:lnSpc>
              <a:spcBef>
                <a:spcPts val="1001"/>
              </a:spcBef>
              <a:tabLst>
                <a:tab algn="l" pos="0"/>
              </a:tabLst>
            </a:pPr>
            <a:r>
              <a:rPr b="1" i="1" lang="fr-FR" sz="2400" strike="noStrike" u="sng">
                <a:solidFill>
                  <a:srgbClr val="006699"/>
                </a:solidFill>
                <a:effectLst/>
                <a:uFillTx/>
                <a:latin typeface="Calibri"/>
                <a:ea typeface="DejaVu Sans"/>
              </a:rPr>
              <a:t>L’AIDF a pour objet</a:t>
            </a:r>
            <a:r>
              <a:rPr b="1" i="1" lang="fr-FR" sz="2400" strike="noStrike" u="none">
                <a:solidFill>
                  <a:srgbClr val="006699"/>
                </a:solidFill>
                <a:effectLst/>
                <a:uFillTx/>
                <a:latin typeface="Calibri"/>
                <a:ea typeface="DejaVu Sans"/>
              </a:rPr>
              <a:t> :</a:t>
            </a:r>
            <a:endParaRPr b="0" lang="fr-FR" sz="2400" strike="noStrike" u="none">
              <a:solidFill>
                <a:srgbClr val="000000"/>
              </a:solidFill>
              <a:effectLst/>
              <a:uFillTx/>
              <a:latin typeface="Arial"/>
            </a:endParaRPr>
          </a:p>
          <a:p>
            <a:pPr marL="216000" indent="-216000">
              <a:lnSpc>
                <a:spcPct val="90000"/>
              </a:lnSpc>
              <a:spcBef>
                <a:spcPts val="1001"/>
              </a:spcBef>
              <a:buSzPct val="100017"/>
              <a:buBlip>
                <a:blip r:embed="rId2"/>
              </a:buBlip>
              <a:tabLst>
                <a:tab algn="l" pos="0"/>
              </a:tabLst>
            </a:pPr>
            <a:r>
              <a:rPr b="0" lang="fr-FR" sz="2400" strike="noStrike" u="none">
                <a:solidFill>
                  <a:srgbClr val="000000"/>
                </a:solidFill>
                <a:effectLst/>
                <a:uFillTx/>
                <a:latin typeface="Calibri"/>
                <a:ea typeface="DejaVu Sans"/>
              </a:rPr>
              <a:t> Renforcer les liens professionnels entre douaniers francophones,</a:t>
            </a:r>
            <a:endParaRPr b="0" lang="fr-FR" sz="2400" strike="noStrike" u="none">
              <a:solidFill>
                <a:srgbClr val="000000"/>
              </a:solidFill>
              <a:effectLst/>
              <a:uFillTx/>
              <a:latin typeface="Arial"/>
            </a:endParaRPr>
          </a:p>
          <a:p>
            <a:pPr marL="216000" indent="-216000">
              <a:lnSpc>
                <a:spcPct val="90000"/>
              </a:lnSpc>
              <a:spcBef>
                <a:spcPts val="1001"/>
              </a:spcBef>
              <a:buSzPct val="100017"/>
              <a:buBlip>
                <a:blip r:embed="rId3"/>
              </a:buBlip>
              <a:tabLst>
                <a:tab algn="l" pos="0"/>
              </a:tabLst>
            </a:pPr>
            <a:r>
              <a:rPr b="0" lang="fr-FR" sz="2400" strike="noStrike" u="none">
                <a:solidFill>
                  <a:srgbClr val="000000"/>
                </a:solidFill>
                <a:effectLst/>
                <a:uFillTx/>
                <a:latin typeface="Calibri"/>
                <a:ea typeface="DejaVu Sans"/>
              </a:rPr>
              <a:t> Créer une communauté visant à faire progresser l’image des douaniers dans la société,</a:t>
            </a:r>
            <a:endParaRPr b="0" lang="fr-FR" sz="2400" strike="noStrike" u="none">
              <a:solidFill>
                <a:srgbClr val="000000"/>
              </a:solidFill>
              <a:effectLst/>
              <a:uFillTx/>
              <a:latin typeface="Arial"/>
            </a:endParaRPr>
          </a:p>
          <a:p>
            <a:pPr marL="216000" indent="-216000">
              <a:lnSpc>
                <a:spcPct val="90000"/>
              </a:lnSpc>
              <a:spcBef>
                <a:spcPts val="1001"/>
              </a:spcBef>
              <a:buSzPct val="100017"/>
              <a:buBlip>
                <a:blip r:embed="rId4"/>
              </a:buBlip>
              <a:tabLst>
                <a:tab algn="l" pos="0"/>
              </a:tabLst>
            </a:pPr>
            <a:r>
              <a:rPr b="0" lang="fr-FR" sz="2400" strike="noStrike" u="none">
                <a:solidFill>
                  <a:srgbClr val="000000"/>
                </a:solidFill>
                <a:effectLst/>
                <a:uFillTx/>
                <a:latin typeface="Calibri"/>
                <a:ea typeface="DejaVu Sans"/>
              </a:rPr>
              <a:t> Organiser des conférences, formations, activités sportives et culturelles,</a:t>
            </a:r>
            <a:endParaRPr b="0" lang="fr-FR" sz="2400" strike="noStrike" u="none">
              <a:solidFill>
                <a:srgbClr val="000000"/>
              </a:solidFill>
              <a:effectLst/>
              <a:uFillTx/>
              <a:latin typeface="Arial"/>
            </a:endParaRPr>
          </a:p>
          <a:p>
            <a:pPr marL="216000" indent="-216000">
              <a:lnSpc>
                <a:spcPct val="90000"/>
              </a:lnSpc>
              <a:spcBef>
                <a:spcPts val="1001"/>
              </a:spcBef>
              <a:buSzPct val="100017"/>
              <a:buBlip>
                <a:blip r:embed="rId5"/>
              </a:buBlip>
              <a:tabLst>
                <a:tab algn="l" pos="0"/>
              </a:tabLst>
            </a:pPr>
            <a:r>
              <a:rPr b="0" lang="fr-FR" sz="2400" strike="noStrike" u="none">
                <a:solidFill>
                  <a:srgbClr val="000000"/>
                </a:solidFill>
                <a:effectLst/>
                <a:uFillTx/>
                <a:latin typeface="Calibri"/>
                <a:ea typeface="DejaVu Sans"/>
              </a:rPr>
              <a:t> Réfléchir à l’évolution et valoriser la modernisation des douanes …</a:t>
            </a:r>
            <a:endParaRPr b="0" lang="fr-FR" sz="2400" strike="noStrike" u="none">
              <a:solidFill>
                <a:srgbClr val="000000"/>
              </a:solidFill>
              <a:effectLst/>
              <a:uFillTx/>
              <a:latin typeface="Arial"/>
            </a:endParaRPr>
          </a:p>
          <a:p>
            <a:pPr>
              <a:lnSpc>
                <a:spcPct val="90000"/>
              </a:lnSpc>
              <a:spcBef>
                <a:spcPts val="1001"/>
              </a:spcBef>
              <a:tabLst>
                <a:tab algn="l" pos="0"/>
              </a:tabLst>
            </a:pPr>
            <a:endParaRPr b="0" lang="fr-FR" sz="2400" strike="noStrike" u="none">
              <a:solidFill>
                <a:srgbClr val="000000"/>
              </a:solidFill>
              <a:effectLst/>
              <a:uFillTx/>
              <a:latin typeface="Arial"/>
            </a:endParaRPr>
          </a:p>
        </p:txBody>
      </p:sp>
      <p:pic>
        <p:nvPicPr>
          <p:cNvPr id="50" name="" descr=""/>
          <p:cNvPicPr/>
          <p:nvPr/>
        </p:nvPicPr>
        <p:blipFill>
          <a:blip r:embed="rId6"/>
          <a:stretch/>
        </p:blipFill>
        <p:spPr>
          <a:xfrm>
            <a:off x="9000000" y="360000"/>
            <a:ext cx="2741400" cy="1902960"/>
          </a:xfrm>
          <a:prstGeom prst="rect">
            <a:avLst/>
          </a:prstGeom>
          <a:noFill/>
          <a:ln w="0">
            <a:noFill/>
          </a:ln>
        </p:spPr>
      </p:pic>
      <p:sp>
        <p:nvSpPr>
          <p:cNvPr id="51" name=""/>
          <p:cNvSpPr txBox="1"/>
          <p:nvPr/>
        </p:nvSpPr>
        <p:spPr>
          <a:xfrm>
            <a:off x="3240000" y="1440000"/>
            <a:ext cx="5400000" cy="373680"/>
          </a:xfrm>
          <a:prstGeom prst="rect">
            <a:avLst/>
          </a:prstGeom>
          <a:noFill/>
          <a:ln w="0">
            <a:noFill/>
          </a:ln>
        </p:spPr>
        <p:txBody>
          <a:bodyPr lIns="90000" rIns="90000" tIns="45000" bIns="45000" anchor="t">
            <a:spAutoFit/>
          </a:bodyPr>
          <a:p>
            <a:r>
              <a:rPr b="0" lang="fr-FR" sz="2000" strike="noStrike" u="none">
                <a:solidFill>
                  <a:srgbClr val="3465a4"/>
                </a:solidFill>
                <a:effectLst/>
                <a:uFillTx/>
                <a:latin typeface="Arial"/>
              </a:rPr>
              <a:t>Sa devise :</a:t>
            </a:r>
            <a:r>
              <a:rPr b="0" lang="fr-FR" sz="2000" strike="noStrike" u="none">
                <a:solidFill>
                  <a:srgbClr val="3465a4"/>
                </a:solidFill>
                <a:effectLst/>
                <a:uFillTx/>
                <a:latin typeface="Arial"/>
              </a:rPr>
              <a:t>  </a:t>
            </a:r>
            <a:r>
              <a:rPr b="0" lang="fr-FR" sz="2000" strike="noStrike" u="none">
                <a:solidFill>
                  <a:srgbClr val="f10d0c"/>
                </a:solidFill>
                <a:effectLst/>
                <a:uFillTx/>
                <a:latin typeface="Arial"/>
              </a:rPr>
              <a:t>Se former, Se divertir, S’entraider</a:t>
            </a:r>
            <a:endParaRPr b="0" lang="fr-FR"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sp>
        <p:nvSpPr>
          <p:cNvPr id="52" name="PlaceHolder 1"/>
          <p:cNvSpPr>
            <a:spLocks noGrp="1"/>
          </p:cNvSpPr>
          <p:nvPr>
            <p:ph type="subTitle"/>
          </p:nvPr>
        </p:nvSpPr>
        <p:spPr>
          <a:xfrm>
            <a:off x="540000" y="1980000"/>
            <a:ext cx="11096280" cy="4498920"/>
          </a:xfrm>
          <a:prstGeom prst="rect">
            <a:avLst/>
          </a:prstGeom>
          <a:gradFill rotWithShape="0">
            <a:gsLst>
              <a:gs pos="0">
                <a:srgbClr val="b4c7dc"/>
              </a:gs>
              <a:gs pos="100000">
                <a:srgbClr val="dee6ef"/>
              </a:gs>
            </a:gsLst>
            <a:lin ang="5340000"/>
          </a:gradFill>
          <a:ln w="36000">
            <a:solidFill>
              <a:srgbClr val="1c1c1c"/>
            </a:solidFill>
            <a:round/>
          </a:ln>
          <a:effectLst>
            <a:outerShdw dist="0" dir="0" blurRad="0" rotWithShape="0">
              <a:srgbClr val="000000"/>
            </a:outerShdw>
          </a:effectLst>
        </p:spPr>
        <p:txBody>
          <a:bodyPr lIns="109440" rIns="109440" tIns="63720" bIns="63720" anchor="t">
            <a:normAutofit fontScale="85000" lnSpcReduction="9999"/>
          </a:bodyPr>
          <a:p>
            <a:pPr>
              <a:lnSpc>
                <a:spcPct val="90000"/>
              </a:lnSpc>
              <a:spcBef>
                <a:spcPts val="1001"/>
              </a:spcBef>
              <a:tabLst>
                <a:tab algn="l" pos="0"/>
              </a:tabLst>
            </a:pPr>
            <a:r>
              <a:rPr b="0" lang="fr-FR" sz="2400" strike="noStrike" u="sng">
                <a:solidFill>
                  <a:srgbClr val="006699"/>
                </a:solidFill>
                <a:effectLst/>
                <a:uFillTx/>
                <a:latin typeface="Calibri"/>
              </a:rPr>
              <a:t>Quelques actions de l’AIDF :</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1"/>
              </a:buBlip>
              <a:tabLst>
                <a:tab algn="l" pos="0"/>
              </a:tabLst>
            </a:pPr>
            <a:r>
              <a:rPr b="0" lang="fr-FR" sz="2400" strike="noStrike" u="none">
                <a:solidFill>
                  <a:srgbClr val="000000"/>
                </a:solidFill>
                <a:effectLst/>
                <a:uFillTx/>
                <a:latin typeface="Calibri"/>
              </a:rPr>
              <a:t>Sept formations internationales sur la contrefaçon organisée avec </a:t>
            </a:r>
            <a:r>
              <a:rPr b="1" lang="fr-FR" sz="2400" strike="noStrike" u="none">
                <a:solidFill>
                  <a:srgbClr val="000000"/>
                </a:solidFill>
                <a:effectLst/>
                <a:uFillTx/>
                <a:latin typeface="Calibri"/>
              </a:rPr>
              <a:t>UNIFAB</a:t>
            </a:r>
            <a:r>
              <a:rPr b="0" lang="fr-FR" sz="2400" strike="noStrike" u="none">
                <a:solidFill>
                  <a:srgbClr val="000000"/>
                </a:solidFill>
                <a:effectLst/>
                <a:uFillTx/>
                <a:latin typeface="Calibri"/>
              </a:rPr>
              <a:t>,</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2"/>
              </a:buBlip>
              <a:tabLst>
                <a:tab algn="l" pos="0"/>
              </a:tabLst>
            </a:pPr>
            <a:r>
              <a:rPr b="0" lang="fr-FR" sz="2400" strike="noStrike" u="none">
                <a:solidFill>
                  <a:srgbClr val="000000"/>
                </a:solidFill>
                <a:effectLst/>
                <a:uFillTx/>
                <a:latin typeface="Calibri"/>
                <a:ea typeface="Microsoft YaHei"/>
              </a:rPr>
              <a:t>2025 :   1</a:t>
            </a:r>
            <a:r>
              <a:rPr b="0" lang="fr-FR" sz="2400" strike="noStrike" u="none" baseline="33000">
                <a:solidFill>
                  <a:srgbClr val="000000"/>
                </a:solidFill>
                <a:effectLst/>
                <a:uFillTx/>
                <a:latin typeface="Calibri"/>
                <a:ea typeface="Microsoft YaHei"/>
              </a:rPr>
              <a:t>ères</a:t>
            </a:r>
            <a:r>
              <a:rPr b="0" lang="fr-FR" sz="2400" strike="noStrike" u="none">
                <a:solidFill>
                  <a:srgbClr val="000000"/>
                </a:solidFill>
                <a:effectLst/>
                <a:uFillTx/>
                <a:latin typeface="Calibri"/>
                <a:ea typeface="Microsoft YaHei"/>
              </a:rPr>
              <a:t> rencontres de douanières francophones</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3"/>
              </a:buBlip>
              <a:tabLst>
                <a:tab algn="l" pos="0"/>
              </a:tabLst>
            </a:pPr>
            <a:r>
              <a:rPr b="0" lang="fr-FR" sz="2400" strike="noStrike" u="none">
                <a:solidFill>
                  <a:srgbClr val="000000"/>
                </a:solidFill>
                <a:effectLst/>
                <a:uFillTx/>
                <a:latin typeface="Calibri"/>
                <a:ea typeface="Microsoft YaHei"/>
              </a:rPr>
              <a:t>2024 :    Séminaire lutte contre le blanchiment d'argent et le financement du terrorisme à Yaoundé</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4"/>
              </a:buBlip>
              <a:tabLst>
                <a:tab algn="l" pos="0"/>
              </a:tabLst>
            </a:pPr>
            <a:r>
              <a:rPr b="0" lang="fr-FR" sz="2400" strike="noStrike" u="none">
                <a:solidFill>
                  <a:srgbClr val="000000"/>
                </a:solidFill>
                <a:effectLst/>
                <a:uFillTx/>
                <a:latin typeface="Calibri"/>
                <a:ea typeface="Microsoft YaHei"/>
              </a:rPr>
              <a:t>2023 :   2</a:t>
            </a:r>
            <a:r>
              <a:rPr b="0" lang="fr-FR" sz="2400" strike="noStrike" u="none" baseline="30000">
                <a:solidFill>
                  <a:srgbClr val="000000"/>
                </a:solidFill>
                <a:effectLst/>
                <a:uFillTx/>
                <a:latin typeface="Calibri"/>
                <a:ea typeface="Microsoft YaHei"/>
              </a:rPr>
              <a:t>ème</a:t>
            </a:r>
            <a:r>
              <a:rPr b="0" lang="fr-FR" sz="2400" strike="noStrike" u="none">
                <a:solidFill>
                  <a:srgbClr val="000000"/>
                </a:solidFill>
                <a:effectLst/>
                <a:uFillTx/>
                <a:latin typeface="Calibri"/>
                <a:ea typeface="Microsoft YaHei"/>
              </a:rPr>
              <a:t> Tournoi douanier de football à Genève,</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5"/>
              </a:buBlip>
              <a:tabLst>
                <a:tab algn="l" pos="0"/>
              </a:tabLst>
            </a:pPr>
            <a:r>
              <a:rPr b="0" lang="fr-FR" sz="2400" strike="noStrike" u="none">
                <a:solidFill>
                  <a:srgbClr val="000000"/>
                </a:solidFill>
                <a:effectLst/>
                <a:uFillTx/>
                <a:latin typeface="Calibri"/>
                <a:ea typeface="Microsoft YaHei"/>
              </a:rPr>
              <a:t>2022 :   2</a:t>
            </a:r>
            <a:r>
              <a:rPr b="0" lang="fr-FR" sz="2400" strike="noStrike" u="none" baseline="30000">
                <a:solidFill>
                  <a:srgbClr val="000000"/>
                </a:solidFill>
                <a:effectLst/>
                <a:uFillTx/>
                <a:latin typeface="Calibri"/>
                <a:ea typeface="Microsoft YaHei"/>
              </a:rPr>
              <a:t>ème</a:t>
            </a:r>
            <a:r>
              <a:rPr b="0" lang="fr-FR" sz="2400" strike="noStrike" u="none">
                <a:solidFill>
                  <a:srgbClr val="000000"/>
                </a:solidFill>
                <a:effectLst/>
                <a:uFillTx/>
                <a:latin typeface="Calibri"/>
                <a:ea typeface="Microsoft YaHei"/>
              </a:rPr>
              <a:t> congrès AIDF à Sousse (Tunisie),</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6"/>
              </a:buBlip>
              <a:tabLst>
                <a:tab algn="l" pos="0"/>
              </a:tabLst>
            </a:pPr>
            <a:r>
              <a:rPr b="0" lang="fr-FR" sz="2400" strike="noStrike" u="none">
                <a:solidFill>
                  <a:srgbClr val="000000"/>
                </a:solidFill>
                <a:effectLst/>
                <a:uFillTx/>
                <a:latin typeface="Calibri"/>
                <a:ea typeface="Microsoft YaHei"/>
              </a:rPr>
              <a:t>2022 :   Obtention du statut d’Observateur à la convention Medicrime,</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7"/>
              </a:buBlip>
              <a:tabLst>
                <a:tab algn="l" pos="0"/>
              </a:tabLst>
            </a:pPr>
            <a:r>
              <a:rPr b="0" lang="fr-FR" sz="2400" strike="noStrike" u="none">
                <a:solidFill>
                  <a:srgbClr val="000000"/>
                </a:solidFill>
                <a:effectLst/>
                <a:uFillTx/>
                <a:latin typeface="Calibri"/>
                <a:ea typeface="Microsoft YaHei"/>
              </a:rPr>
              <a:t>2021 :   Livraison d’oxygénateurs au Centre Médical des Douanes de Tunis,</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8"/>
              </a:buBlip>
              <a:tabLst>
                <a:tab algn="l" pos="0"/>
              </a:tabLst>
            </a:pPr>
            <a:r>
              <a:rPr b="0" lang="fr-FR" sz="2400" strike="noStrike" u="none">
                <a:solidFill>
                  <a:srgbClr val="000000"/>
                </a:solidFill>
                <a:effectLst/>
                <a:uFillTx/>
                <a:latin typeface="Calibri"/>
                <a:ea typeface="Microsoft YaHei"/>
              </a:rPr>
              <a:t>2020 :   1</a:t>
            </a:r>
            <a:r>
              <a:rPr b="0" lang="fr-FR" sz="2400" strike="noStrike" u="none" baseline="33000">
                <a:solidFill>
                  <a:srgbClr val="000000"/>
                </a:solidFill>
                <a:effectLst/>
                <a:uFillTx/>
                <a:latin typeface="Calibri"/>
                <a:ea typeface="Microsoft YaHei"/>
              </a:rPr>
              <a:t>er</a:t>
            </a:r>
            <a:r>
              <a:rPr b="0" lang="fr-FR" sz="2400" strike="noStrike" u="none">
                <a:solidFill>
                  <a:srgbClr val="000000"/>
                </a:solidFill>
                <a:effectLst/>
                <a:uFillTx/>
                <a:latin typeface="Calibri"/>
                <a:ea typeface="Microsoft YaHei"/>
              </a:rPr>
              <a:t> tournoi douanier de football à 7, à Hammamet (Tunisie),</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9"/>
              </a:buBlip>
              <a:tabLst>
                <a:tab algn="l" pos="0"/>
              </a:tabLst>
            </a:pPr>
            <a:r>
              <a:rPr b="0" lang="fr-FR" sz="2400" strike="noStrike" u="none">
                <a:solidFill>
                  <a:srgbClr val="000000"/>
                </a:solidFill>
                <a:effectLst/>
                <a:uFillTx/>
                <a:latin typeface="Calibri"/>
                <a:ea typeface="Microsoft YaHei"/>
              </a:rPr>
              <a:t>2018 :   1</a:t>
            </a:r>
            <a:r>
              <a:rPr b="0" lang="fr-FR" sz="2400" strike="noStrike" u="none" baseline="33000">
                <a:solidFill>
                  <a:srgbClr val="000000"/>
                </a:solidFill>
                <a:effectLst/>
                <a:uFillTx/>
                <a:latin typeface="Calibri"/>
                <a:ea typeface="Microsoft YaHei"/>
              </a:rPr>
              <a:t>er</a:t>
            </a:r>
            <a:r>
              <a:rPr b="0" lang="fr-FR" sz="2400" strike="noStrike" u="none">
                <a:solidFill>
                  <a:srgbClr val="000000"/>
                </a:solidFill>
                <a:effectLst/>
                <a:uFillTx/>
                <a:latin typeface="Calibri"/>
                <a:ea typeface="Microsoft YaHei"/>
              </a:rPr>
              <a:t> congrès AIDF à Marrakech (Maroc)</a:t>
            </a:r>
            <a:endParaRPr b="0" lang="fr-FR" sz="2400" strike="noStrike" u="none">
              <a:solidFill>
                <a:srgbClr val="000000"/>
              </a:solidFill>
              <a:effectLst/>
              <a:uFillTx/>
              <a:latin typeface="Arial"/>
            </a:endParaRPr>
          </a:p>
          <a:p>
            <a:pPr marL="343080" indent="-343080">
              <a:lnSpc>
                <a:spcPct val="90000"/>
              </a:lnSpc>
              <a:spcBef>
                <a:spcPts val="1001"/>
              </a:spcBef>
              <a:buSzPct val="100017"/>
              <a:buBlip>
                <a:blip r:embed="rId10"/>
              </a:buBlip>
              <a:tabLst>
                <a:tab algn="l" pos="0"/>
              </a:tabLst>
            </a:pPr>
            <a:r>
              <a:rPr b="0" lang="fr-FR" sz="2400" strike="noStrike" u="none">
                <a:solidFill>
                  <a:srgbClr val="000000"/>
                </a:solidFill>
                <a:effectLst/>
                <a:uFillTx/>
                <a:latin typeface="Calibri"/>
                <a:ea typeface="Microsoft YaHei"/>
              </a:rPr>
              <a:t>Organisation de collectes en soutien à des familles de collègues décédés  et organisations et participations à des évènements caritatifs divers.</a:t>
            </a:r>
            <a:endParaRPr b="0" lang="fr-FR" sz="2400" strike="noStrike" u="none">
              <a:solidFill>
                <a:srgbClr val="000000"/>
              </a:solidFill>
              <a:effectLst/>
              <a:uFillTx/>
              <a:latin typeface="Arial"/>
            </a:endParaRPr>
          </a:p>
        </p:txBody>
      </p:sp>
      <p:pic>
        <p:nvPicPr>
          <p:cNvPr id="53" name="Image 3" descr=""/>
          <p:cNvPicPr/>
          <p:nvPr/>
        </p:nvPicPr>
        <p:blipFill>
          <a:blip r:embed="rId11"/>
          <a:stretch/>
        </p:blipFill>
        <p:spPr>
          <a:xfrm>
            <a:off x="360000" y="360000"/>
            <a:ext cx="2160000" cy="1190160"/>
          </a:xfrm>
          <a:prstGeom prst="rect">
            <a:avLst/>
          </a:prstGeom>
          <a:noFill/>
          <a:ln w="0">
            <a:noFill/>
          </a:ln>
        </p:spPr>
      </p:pic>
      <p:sp>
        <p:nvSpPr>
          <p:cNvPr id="54" name="Titre 3"/>
          <p:cNvSpPr/>
          <p:nvPr/>
        </p:nvSpPr>
        <p:spPr>
          <a:xfrm>
            <a:off x="2943360" y="541800"/>
            <a:ext cx="8575920" cy="358200"/>
          </a:xfrm>
          <a:prstGeom prst="rect">
            <a:avLst/>
          </a:prstGeom>
          <a:noFill/>
          <a:ln w="0">
            <a:noFill/>
          </a:ln>
        </p:spPr>
        <p:style>
          <a:lnRef idx="0"/>
          <a:fillRef idx="0"/>
          <a:effectRef idx="0"/>
          <a:fontRef idx="minor"/>
        </p:style>
        <p:txBody>
          <a:bodyPr lIns="90000" rIns="90000" tIns="45000" bIns="45000" anchor="b">
            <a:noAutofit/>
          </a:bodyPr>
          <a:p>
            <a:pPr algn="ctr">
              <a:lnSpc>
                <a:spcPct val="100000"/>
              </a:lnSpc>
            </a:pPr>
            <a:r>
              <a:rPr b="1" lang="fr-FR" sz="2800" strike="noStrike" u="none">
                <a:solidFill>
                  <a:srgbClr val="006699"/>
                </a:solidFill>
                <a:effectLst/>
                <a:uFillTx/>
                <a:latin typeface="Calibri"/>
                <a:ea typeface="DejaVu Sans"/>
              </a:rPr>
              <a:t>Association</a:t>
            </a:r>
            <a:r>
              <a:rPr b="1" lang="fr-FR" sz="6000" strike="noStrike" u="none">
                <a:solidFill>
                  <a:srgbClr val="006699"/>
                </a:solidFill>
                <a:effectLst/>
                <a:uFillTx/>
                <a:latin typeface="Calibri"/>
                <a:ea typeface="DejaVu Sans"/>
              </a:rPr>
              <a:t> </a:t>
            </a:r>
            <a:r>
              <a:rPr b="1" lang="fr-FR" sz="2800" strike="noStrike" u="none">
                <a:solidFill>
                  <a:srgbClr val="006699"/>
                </a:solidFill>
                <a:effectLst/>
                <a:uFillTx/>
                <a:latin typeface="Calibri"/>
                <a:ea typeface="DejaVu Sans"/>
              </a:rPr>
              <a:t>Internationale des Douaniers Francophones</a:t>
            </a:r>
            <a:endParaRPr b="0" lang="fr-FR" sz="2800" strike="noStrike" u="none">
              <a:solidFill>
                <a:srgbClr val="000000"/>
              </a:solidFill>
              <a:effectLst/>
              <a:uFillTx/>
              <a:latin typeface="Arial"/>
            </a:endParaRPr>
          </a:p>
        </p:txBody>
      </p:sp>
      <p:sp>
        <p:nvSpPr>
          <p:cNvPr id="55" name=""/>
          <p:cNvSpPr txBox="1"/>
          <p:nvPr/>
        </p:nvSpPr>
        <p:spPr>
          <a:xfrm>
            <a:off x="4140000" y="900000"/>
            <a:ext cx="5400000" cy="373680"/>
          </a:xfrm>
          <a:prstGeom prst="rect">
            <a:avLst/>
          </a:prstGeom>
          <a:noFill/>
          <a:ln w="0">
            <a:noFill/>
          </a:ln>
        </p:spPr>
        <p:txBody>
          <a:bodyPr lIns="90000" rIns="90000" tIns="45000" bIns="45000" anchor="t">
            <a:spAutoFit/>
          </a:bodyPr>
          <a:p>
            <a:r>
              <a:rPr b="0" lang="fr-FR" sz="2000" strike="noStrike" u="none">
                <a:solidFill>
                  <a:srgbClr val="3465a4"/>
                </a:solidFill>
                <a:effectLst/>
                <a:uFillTx/>
                <a:latin typeface="Arial"/>
              </a:rPr>
              <a:t>Sa devise :</a:t>
            </a:r>
            <a:r>
              <a:rPr b="0" lang="fr-FR" sz="2000" strike="noStrike" u="none">
                <a:solidFill>
                  <a:srgbClr val="3465a4"/>
                </a:solidFill>
                <a:effectLst/>
                <a:uFillTx/>
                <a:latin typeface="Arial"/>
              </a:rPr>
              <a:t>  </a:t>
            </a:r>
            <a:r>
              <a:rPr b="0" lang="fr-FR" sz="2000" strike="noStrike" u="none">
                <a:solidFill>
                  <a:srgbClr val="f10d0c"/>
                </a:solidFill>
                <a:effectLst/>
                <a:uFillTx/>
                <a:latin typeface="Arial"/>
              </a:rPr>
              <a:t>Se former, Se divertir, S’entraider</a:t>
            </a:r>
            <a:endParaRPr b="0" lang="fr-FR"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1260</TotalTime>
  <Application>LibreOffice/25.8.1.1$Windows_X86_64 LibreOffice_project/54047653041915e595ad4e45cccea684809c77b5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2021-11-28T13:12:22Z</dcterms:created>
  <dc:creator>Isabelle Doumont</dc:creator>
  <dc:description/>
  <dc:language>fr-FR</dc:language>
  <cp:lastModifiedBy/>
  <cp:lastPrinted>2024-02-25T18:49:43Z</cp:lastPrinted>
  <dcterms:modified xsi:type="dcterms:W3CDTF">2025-09-25T21:33:08Z</dcterms:modified>
  <cp:revision>171</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r8>3</vt:r8>
  </property>
</Properties>
</file>